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1" r:id="rId6"/>
    <p:sldId id="263" r:id="rId7"/>
    <p:sldId id="262" r:id="rId8"/>
    <p:sldId id="264" r:id="rId9"/>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3.xml.rels><?xml version="1.0" encoding="UTF-8" standalone="yes"?>
<Relationships xmlns="http://schemas.openxmlformats.org/package/2006/relationships"><Relationship Id="rId1"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19ED62-0547-42AE-AF01-0A54A7DB302A}" type="doc">
      <dgm:prSet loTypeId="urn:microsoft.com/office/officeart/2005/8/layout/cycle3" loCatId="cycle" qsTypeId="urn:microsoft.com/office/officeart/2005/8/quickstyle/simple2" qsCatId="simple" csTypeId="urn:microsoft.com/office/officeart/2005/8/colors/colorful2" csCatId="colorful" phldr="1"/>
      <dgm:spPr/>
      <dgm:t>
        <a:bodyPr/>
        <a:lstStyle/>
        <a:p>
          <a:endParaRPr lang="en-US"/>
        </a:p>
      </dgm:t>
    </dgm:pt>
    <dgm:pt modelId="{AE6EEBFA-F0C9-40EF-8EBA-EED1A787D691}">
      <dgm:prSet/>
      <dgm:spPr/>
      <dgm:t>
        <a:bodyPr/>
        <a:lstStyle/>
        <a:p>
          <a:r>
            <a:rPr lang="en-US" dirty="0" smtClean="0"/>
            <a:t>Welcome  </a:t>
          </a:r>
          <a:endParaRPr lang="en-US" dirty="0"/>
        </a:p>
      </dgm:t>
    </dgm:pt>
    <dgm:pt modelId="{EF9E5188-04E2-4F06-9CF5-F7E32DA9EE93}" type="parTrans" cxnId="{65C05564-6FB6-45C2-A567-A2C0F4A17383}">
      <dgm:prSet/>
      <dgm:spPr/>
      <dgm:t>
        <a:bodyPr/>
        <a:lstStyle/>
        <a:p>
          <a:endParaRPr lang="en-US"/>
        </a:p>
      </dgm:t>
    </dgm:pt>
    <dgm:pt modelId="{F7A00353-3E55-4E09-B336-185FEC3135E6}" type="sibTrans" cxnId="{65C05564-6FB6-45C2-A567-A2C0F4A17383}">
      <dgm:prSet/>
      <dgm:spPr/>
      <dgm:t>
        <a:bodyPr/>
        <a:lstStyle/>
        <a:p>
          <a:endParaRPr lang="en-US"/>
        </a:p>
      </dgm:t>
    </dgm:pt>
    <dgm:pt modelId="{127D40A5-2127-44FA-A84C-A4CD952C9DCD}">
      <dgm:prSet/>
      <dgm:spPr/>
      <dgm:t>
        <a:bodyPr/>
        <a:lstStyle/>
        <a:p>
          <a:r>
            <a:rPr lang="en-US"/>
            <a:t>CAUW Staff</a:t>
          </a:r>
        </a:p>
      </dgm:t>
    </dgm:pt>
    <dgm:pt modelId="{3A807A53-44E0-4A47-9E12-6D2CF47DA6CB}" type="parTrans" cxnId="{E25E83AD-B4BD-4913-9FDE-D7ED3C91E433}">
      <dgm:prSet/>
      <dgm:spPr/>
      <dgm:t>
        <a:bodyPr/>
        <a:lstStyle/>
        <a:p>
          <a:endParaRPr lang="en-US"/>
        </a:p>
      </dgm:t>
    </dgm:pt>
    <dgm:pt modelId="{FC938AC7-BA88-4817-A920-A961ECBCEEB4}" type="sibTrans" cxnId="{E25E83AD-B4BD-4913-9FDE-D7ED3C91E433}">
      <dgm:prSet/>
      <dgm:spPr/>
      <dgm:t>
        <a:bodyPr/>
        <a:lstStyle/>
        <a:p>
          <a:endParaRPr lang="en-US"/>
        </a:p>
      </dgm:t>
    </dgm:pt>
    <dgm:pt modelId="{8E434127-F3D7-4355-B681-D7B355D8F043}" type="pres">
      <dgm:prSet presAssocID="{DB19ED62-0547-42AE-AF01-0A54A7DB302A}" presName="Name0" presStyleCnt="0">
        <dgm:presLayoutVars>
          <dgm:dir/>
          <dgm:resizeHandles val="exact"/>
        </dgm:presLayoutVars>
      </dgm:prSet>
      <dgm:spPr/>
      <dgm:t>
        <a:bodyPr/>
        <a:lstStyle/>
        <a:p>
          <a:endParaRPr lang="en-US"/>
        </a:p>
      </dgm:t>
    </dgm:pt>
    <dgm:pt modelId="{ECC921AB-32D0-4BAC-8D27-F6E459019468}" type="pres">
      <dgm:prSet presAssocID="{DB19ED62-0547-42AE-AF01-0A54A7DB302A}" presName="node1" presStyleLbl="node1" presStyleIdx="0" presStyleCnt="2">
        <dgm:presLayoutVars>
          <dgm:bulletEnabled val="1"/>
        </dgm:presLayoutVars>
      </dgm:prSet>
      <dgm:spPr/>
      <dgm:t>
        <a:bodyPr/>
        <a:lstStyle/>
        <a:p>
          <a:endParaRPr lang="en-US"/>
        </a:p>
      </dgm:t>
    </dgm:pt>
    <dgm:pt modelId="{59E5D344-5C6A-4123-A8A2-C6557AEC2037}" type="pres">
      <dgm:prSet presAssocID="{DB19ED62-0547-42AE-AF01-0A54A7DB302A}" presName="sibTrans" presStyleLbl="bgShp" presStyleIdx="0" presStyleCnt="1"/>
      <dgm:spPr/>
      <dgm:t>
        <a:bodyPr/>
        <a:lstStyle/>
        <a:p>
          <a:endParaRPr lang="en-US"/>
        </a:p>
      </dgm:t>
    </dgm:pt>
    <dgm:pt modelId="{3E711842-6A4C-4D7D-9252-8E669BC68C90}" type="pres">
      <dgm:prSet presAssocID="{DB19ED62-0547-42AE-AF01-0A54A7DB302A}" presName="node2" presStyleLbl="node1" presStyleIdx="1" presStyleCnt="2">
        <dgm:presLayoutVars>
          <dgm:bulletEnabled val="1"/>
        </dgm:presLayoutVars>
      </dgm:prSet>
      <dgm:spPr/>
      <dgm:t>
        <a:bodyPr/>
        <a:lstStyle/>
        <a:p>
          <a:endParaRPr lang="en-US"/>
        </a:p>
      </dgm:t>
    </dgm:pt>
    <dgm:pt modelId="{0E99FC99-73CC-4EB5-8614-F1E489857FC7}" type="pres">
      <dgm:prSet presAssocID="{DB19ED62-0547-42AE-AF01-0A54A7DB302A}" presName="sp1" presStyleCnt="0"/>
      <dgm:spPr/>
    </dgm:pt>
    <dgm:pt modelId="{D18B4395-C6C8-401A-9385-CF1CE4C343D1}" type="pres">
      <dgm:prSet presAssocID="{DB19ED62-0547-42AE-AF01-0A54A7DB302A}" presName="sp2" presStyleCnt="0"/>
      <dgm:spPr/>
    </dgm:pt>
  </dgm:ptLst>
  <dgm:cxnLst>
    <dgm:cxn modelId="{2DC1041D-3290-4A14-BD00-D055A065A66C}" type="presOf" srcId="{F7A00353-3E55-4E09-B336-185FEC3135E6}" destId="{59E5D344-5C6A-4123-A8A2-C6557AEC2037}" srcOrd="0" destOrd="0" presId="urn:microsoft.com/office/officeart/2005/8/layout/cycle3"/>
    <dgm:cxn modelId="{2EBEB65C-9DE5-495F-BF61-5B97C9B39CDB}" type="presOf" srcId="{DB19ED62-0547-42AE-AF01-0A54A7DB302A}" destId="{8E434127-F3D7-4355-B681-D7B355D8F043}" srcOrd="0" destOrd="0" presId="urn:microsoft.com/office/officeart/2005/8/layout/cycle3"/>
    <dgm:cxn modelId="{65C05564-6FB6-45C2-A567-A2C0F4A17383}" srcId="{DB19ED62-0547-42AE-AF01-0A54A7DB302A}" destId="{AE6EEBFA-F0C9-40EF-8EBA-EED1A787D691}" srcOrd="0" destOrd="0" parTransId="{EF9E5188-04E2-4F06-9CF5-F7E32DA9EE93}" sibTransId="{F7A00353-3E55-4E09-B336-185FEC3135E6}"/>
    <dgm:cxn modelId="{71E1543F-EE16-4320-A266-687542F41EB4}" type="presOf" srcId="{AE6EEBFA-F0C9-40EF-8EBA-EED1A787D691}" destId="{ECC921AB-32D0-4BAC-8D27-F6E459019468}" srcOrd="0" destOrd="0" presId="urn:microsoft.com/office/officeart/2005/8/layout/cycle3"/>
    <dgm:cxn modelId="{E25E83AD-B4BD-4913-9FDE-D7ED3C91E433}" srcId="{DB19ED62-0547-42AE-AF01-0A54A7DB302A}" destId="{127D40A5-2127-44FA-A84C-A4CD952C9DCD}" srcOrd="1" destOrd="0" parTransId="{3A807A53-44E0-4A47-9E12-6D2CF47DA6CB}" sibTransId="{FC938AC7-BA88-4817-A920-A961ECBCEEB4}"/>
    <dgm:cxn modelId="{04FBCE6F-A155-4B3E-8469-85F7D3E28E08}" type="presOf" srcId="{127D40A5-2127-44FA-A84C-A4CD952C9DCD}" destId="{3E711842-6A4C-4D7D-9252-8E669BC68C90}" srcOrd="0" destOrd="0" presId="urn:microsoft.com/office/officeart/2005/8/layout/cycle3"/>
    <dgm:cxn modelId="{2B1501E5-67CB-4CEE-878D-E19B90F34E69}" type="presParOf" srcId="{8E434127-F3D7-4355-B681-D7B355D8F043}" destId="{ECC921AB-32D0-4BAC-8D27-F6E459019468}" srcOrd="0" destOrd="0" presId="urn:microsoft.com/office/officeart/2005/8/layout/cycle3"/>
    <dgm:cxn modelId="{3DB90325-FDDF-46E0-9648-64B203F49190}" type="presParOf" srcId="{8E434127-F3D7-4355-B681-D7B355D8F043}" destId="{59E5D344-5C6A-4123-A8A2-C6557AEC2037}" srcOrd="1" destOrd="0" presId="urn:microsoft.com/office/officeart/2005/8/layout/cycle3"/>
    <dgm:cxn modelId="{44C8DA3D-3278-4012-A154-0967AA5AAE88}" type="presParOf" srcId="{8E434127-F3D7-4355-B681-D7B355D8F043}" destId="{3E711842-6A4C-4D7D-9252-8E669BC68C90}" srcOrd="2" destOrd="0" presId="urn:microsoft.com/office/officeart/2005/8/layout/cycle3"/>
    <dgm:cxn modelId="{F467C292-121D-4F58-B9C5-295B4136F5E0}" type="presParOf" srcId="{8E434127-F3D7-4355-B681-D7B355D8F043}" destId="{0E99FC99-73CC-4EB5-8614-F1E489857FC7}" srcOrd="3" destOrd="0" presId="urn:microsoft.com/office/officeart/2005/8/layout/cycle3"/>
    <dgm:cxn modelId="{CF0C5C89-9ECF-44B0-8365-E517725F0643}" type="presParOf" srcId="{8E434127-F3D7-4355-B681-D7B355D8F043}" destId="{D18B4395-C6C8-401A-9385-CF1CE4C343D1}" srcOrd="4"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A716E6-110E-49BC-B458-F7BDBD585076}" type="doc">
      <dgm:prSet loTypeId="urn:microsoft.com/office/officeart/2005/8/layout/cycle3" loCatId="cycle" qsTypeId="urn:microsoft.com/office/officeart/2005/8/quickstyle/simple3" qsCatId="simple" csTypeId="urn:microsoft.com/office/officeart/2005/8/colors/colorful2" csCatId="colorful" phldr="1"/>
      <dgm:spPr/>
      <dgm:t>
        <a:bodyPr/>
        <a:lstStyle/>
        <a:p>
          <a:endParaRPr lang="en-US"/>
        </a:p>
      </dgm:t>
    </dgm:pt>
    <dgm:pt modelId="{CFD8E94B-1D00-4258-B45F-85D0B815DB43}">
      <dgm:prSet/>
      <dgm:spPr/>
      <dgm:t>
        <a:bodyPr/>
        <a:lstStyle/>
        <a:p>
          <a:r>
            <a:rPr lang="en-US"/>
            <a:t>Asset Building Coalition</a:t>
          </a:r>
        </a:p>
      </dgm:t>
    </dgm:pt>
    <dgm:pt modelId="{0471CC2A-854A-4B58-9847-FB76B62378A4}" type="parTrans" cxnId="{952165B6-17BC-4945-BC04-DEFF6FF307BE}">
      <dgm:prSet/>
      <dgm:spPr/>
      <dgm:t>
        <a:bodyPr/>
        <a:lstStyle/>
        <a:p>
          <a:endParaRPr lang="en-US"/>
        </a:p>
      </dgm:t>
    </dgm:pt>
    <dgm:pt modelId="{92C30BE2-29C2-4BDC-995E-D02B1F2FDB3D}" type="sibTrans" cxnId="{952165B6-17BC-4945-BC04-DEFF6FF307BE}">
      <dgm:prSet/>
      <dgm:spPr/>
      <dgm:t>
        <a:bodyPr/>
        <a:lstStyle/>
        <a:p>
          <a:endParaRPr lang="en-US"/>
        </a:p>
      </dgm:t>
    </dgm:pt>
    <dgm:pt modelId="{441C91F6-42EA-4882-A449-A1B244C61031}">
      <dgm:prSet custT="1"/>
      <dgm:spPr/>
      <dgm:t>
        <a:bodyPr/>
        <a:lstStyle/>
        <a:p>
          <a:r>
            <a:rPr lang="en-US" sz="2400" dirty="0" smtClean="0"/>
            <a:t> Joyce James</a:t>
          </a:r>
        </a:p>
        <a:p>
          <a:r>
            <a:rPr lang="en-US" sz="2000" dirty="0" smtClean="0"/>
            <a:t>The Middleburg </a:t>
          </a:r>
          <a:r>
            <a:rPr lang="en-US" sz="2000" dirty="0" err="1" smtClean="0"/>
            <a:t>Institue</a:t>
          </a:r>
          <a:r>
            <a:rPr lang="en-US" sz="2000" dirty="0" smtClean="0"/>
            <a:t> </a:t>
          </a:r>
          <a:endParaRPr lang="en-US" sz="2000" dirty="0"/>
        </a:p>
      </dgm:t>
    </dgm:pt>
    <dgm:pt modelId="{B850FFB0-0A35-4053-AA38-C691932E9C0F}" type="parTrans" cxnId="{DB745347-5B48-4D4D-A28F-7F2C825B472E}">
      <dgm:prSet/>
      <dgm:spPr/>
      <dgm:t>
        <a:bodyPr/>
        <a:lstStyle/>
        <a:p>
          <a:endParaRPr lang="en-US"/>
        </a:p>
      </dgm:t>
    </dgm:pt>
    <dgm:pt modelId="{FE607CCB-64E2-4CAF-BC1D-ADEB4A07E5F0}" type="sibTrans" cxnId="{DB745347-5B48-4D4D-A28F-7F2C825B472E}">
      <dgm:prSet/>
      <dgm:spPr/>
      <dgm:t>
        <a:bodyPr/>
        <a:lstStyle/>
        <a:p>
          <a:endParaRPr lang="en-US"/>
        </a:p>
      </dgm:t>
    </dgm:pt>
    <dgm:pt modelId="{9A687EFD-E559-42AF-987C-AFCAAA6F2147}" type="pres">
      <dgm:prSet presAssocID="{0FA716E6-110E-49BC-B458-F7BDBD585076}" presName="Name0" presStyleCnt="0">
        <dgm:presLayoutVars>
          <dgm:dir/>
          <dgm:resizeHandles val="exact"/>
        </dgm:presLayoutVars>
      </dgm:prSet>
      <dgm:spPr/>
      <dgm:t>
        <a:bodyPr/>
        <a:lstStyle/>
        <a:p>
          <a:endParaRPr lang="en-US"/>
        </a:p>
      </dgm:t>
    </dgm:pt>
    <dgm:pt modelId="{D05B4167-F484-43DE-8A17-90D934A711F3}" type="pres">
      <dgm:prSet presAssocID="{0FA716E6-110E-49BC-B458-F7BDBD585076}" presName="node1" presStyleLbl="node1" presStyleIdx="0" presStyleCnt="2">
        <dgm:presLayoutVars>
          <dgm:bulletEnabled val="1"/>
        </dgm:presLayoutVars>
      </dgm:prSet>
      <dgm:spPr/>
      <dgm:t>
        <a:bodyPr/>
        <a:lstStyle/>
        <a:p>
          <a:endParaRPr lang="en-US"/>
        </a:p>
      </dgm:t>
    </dgm:pt>
    <dgm:pt modelId="{AA2F2298-AEBE-42BF-98A3-2EAA0B2B915E}" type="pres">
      <dgm:prSet presAssocID="{0FA716E6-110E-49BC-B458-F7BDBD585076}" presName="sibTrans" presStyleLbl="bgShp" presStyleIdx="0" presStyleCnt="1"/>
      <dgm:spPr/>
      <dgm:t>
        <a:bodyPr/>
        <a:lstStyle/>
        <a:p>
          <a:endParaRPr lang="en-US"/>
        </a:p>
      </dgm:t>
    </dgm:pt>
    <dgm:pt modelId="{8822798F-ED85-443C-B698-C888605B8C8D}" type="pres">
      <dgm:prSet presAssocID="{0FA716E6-110E-49BC-B458-F7BDBD585076}" presName="node2" presStyleLbl="node1" presStyleIdx="1" presStyleCnt="2">
        <dgm:presLayoutVars>
          <dgm:bulletEnabled val="1"/>
        </dgm:presLayoutVars>
      </dgm:prSet>
      <dgm:spPr/>
      <dgm:t>
        <a:bodyPr/>
        <a:lstStyle/>
        <a:p>
          <a:endParaRPr lang="en-US"/>
        </a:p>
      </dgm:t>
    </dgm:pt>
    <dgm:pt modelId="{6758FFA0-C68A-4D68-967B-DD56CBC3B80C}" type="pres">
      <dgm:prSet presAssocID="{0FA716E6-110E-49BC-B458-F7BDBD585076}" presName="sp1" presStyleCnt="0"/>
      <dgm:spPr/>
    </dgm:pt>
    <dgm:pt modelId="{1F2FF51C-26F7-4FE1-B3AC-FAD879FF6BE9}" type="pres">
      <dgm:prSet presAssocID="{0FA716E6-110E-49BC-B458-F7BDBD585076}" presName="sp2" presStyleCnt="0"/>
      <dgm:spPr/>
    </dgm:pt>
  </dgm:ptLst>
  <dgm:cxnLst>
    <dgm:cxn modelId="{DB745347-5B48-4D4D-A28F-7F2C825B472E}" srcId="{0FA716E6-110E-49BC-B458-F7BDBD585076}" destId="{441C91F6-42EA-4882-A449-A1B244C61031}" srcOrd="1" destOrd="0" parTransId="{B850FFB0-0A35-4053-AA38-C691932E9C0F}" sibTransId="{FE607CCB-64E2-4CAF-BC1D-ADEB4A07E5F0}"/>
    <dgm:cxn modelId="{904AC49C-8DF9-4436-BDD5-4607863D6978}" type="presOf" srcId="{CFD8E94B-1D00-4258-B45F-85D0B815DB43}" destId="{D05B4167-F484-43DE-8A17-90D934A711F3}" srcOrd="0" destOrd="0" presId="urn:microsoft.com/office/officeart/2005/8/layout/cycle3"/>
    <dgm:cxn modelId="{9705877E-649E-4708-919B-8EC6E2590476}" type="presOf" srcId="{441C91F6-42EA-4882-A449-A1B244C61031}" destId="{8822798F-ED85-443C-B698-C888605B8C8D}" srcOrd="0" destOrd="0" presId="urn:microsoft.com/office/officeart/2005/8/layout/cycle3"/>
    <dgm:cxn modelId="{952165B6-17BC-4945-BC04-DEFF6FF307BE}" srcId="{0FA716E6-110E-49BC-B458-F7BDBD585076}" destId="{CFD8E94B-1D00-4258-B45F-85D0B815DB43}" srcOrd="0" destOrd="0" parTransId="{0471CC2A-854A-4B58-9847-FB76B62378A4}" sibTransId="{92C30BE2-29C2-4BDC-995E-D02B1F2FDB3D}"/>
    <dgm:cxn modelId="{2E84D9B2-CFF7-4F7A-ACA4-B653659F326E}" type="presOf" srcId="{0FA716E6-110E-49BC-B458-F7BDBD585076}" destId="{9A687EFD-E559-42AF-987C-AFCAAA6F2147}" srcOrd="0" destOrd="0" presId="urn:microsoft.com/office/officeart/2005/8/layout/cycle3"/>
    <dgm:cxn modelId="{856BCB72-A6D4-4937-892D-5E9B82F419F1}" type="presOf" srcId="{92C30BE2-29C2-4BDC-995E-D02B1F2FDB3D}" destId="{AA2F2298-AEBE-42BF-98A3-2EAA0B2B915E}" srcOrd="0" destOrd="0" presId="urn:microsoft.com/office/officeart/2005/8/layout/cycle3"/>
    <dgm:cxn modelId="{0CCA8FC6-9C8A-448B-A171-DDD41958D7D1}" type="presParOf" srcId="{9A687EFD-E559-42AF-987C-AFCAAA6F2147}" destId="{D05B4167-F484-43DE-8A17-90D934A711F3}" srcOrd="0" destOrd="0" presId="urn:microsoft.com/office/officeart/2005/8/layout/cycle3"/>
    <dgm:cxn modelId="{8E1CDD27-BD7D-4318-9307-D1B98FEC0B8E}" type="presParOf" srcId="{9A687EFD-E559-42AF-987C-AFCAAA6F2147}" destId="{AA2F2298-AEBE-42BF-98A3-2EAA0B2B915E}" srcOrd="1" destOrd="0" presId="urn:microsoft.com/office/officeart/2005/8/layout/cycle3"/>
    <dgm:cxn modelId="{2A8754FC-3B9A-49D0-9B90-B3D694C07E26}" type="presParOf" srcId="{9A687EFD-E559-42AF-987C-AFCAAA6F2147}" destId="{8822798F-ED85-443C-B698-C888605B8C8D}" srcOrd="2" destOrd="0" presId="urn:microsoft.com/office/officeart/2005/8/layout/cycle3"/>
    <dgm:cxn modelId="{1B97CF8F-3D62-491C-91C9-E7383B4BF0A3}" type="presParOf" srcId="{9A687EFD-E559-42AF-987C-AFCAAA6F2147}" destId="{6758FFA0-C68A-4D68-967B-DD56CBC3B80C}" srcOrd="3" destOrd="0" presId="urn:microsoft.com/office/officeart/2005/8/layout/cycle3"/>
    <dgm:cxn modelId="{CF935C23-7CE4-4872-BF03-31858CDB10C9}" type="presParOf" srcId="{9A687EFD-E559-42AF-987C-AFCAAA6F2147}" destId="{1F2FF51C-26F7-4FE1-B3AC-FAD879FF6BE9}" srcOrd="4"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66575D-9DE7-445F-85CA-A667798E824C}" type="doc">
      <dgm:prSet loTypeId="urn:microsoft.com/office/officeart/2005/8/layout/arrow5" loCatId="relationship" qsTypeId="urn:microsoft.com/office/officeart/2005/8/quickstyle/simple3" qsCatId="simple" csTypeId="urn:microsoft.com/office/officeart/2005/8/colors/colorful1" csCatId="colorful" phldr="1"/>
      <dgm:spPr/>
      <dgm:t>
        <a:bodyPr/>
        <a:lstStyle/>
        <a:p>
          <a:endParaRPr lang="en-US"/>
        </a:p>
      </dgm:t>
    </dgm:pt>
    <dgm:pt modelId="{AEC75D7E-89F8-4877-86DD-B4970C3F49EA}">
      <dgm:prSet custT="1"/>
      <dgm:spPr/>
      <dgm:t>
        <a:bodyPr/>
        <a:lstStyle/>
        <a:p>
          <a:r>
            <a:rPr lang="en-US" sz="2000" b="1" dirty="0" smtClean="0"/>
            <a:t>Thinking outside the BAYOU ! </a:t>
          </a:r>
          <a:endParaRPr lang="en-US" sz="2000" b="1" dirty="0"/>
        </a:p>
      </dgm:t>
    </dgm:pt>
    <dgm:pt modelId="{7D307640-DB31-42FC-BCE7-5D7817E97F1C}" type="parTrans" cxnId="{8BCAEA39-EC92-44ED-8191-5316E57E5DC9}">
      <dgm:prSet/>
      <dgm:spPr/>
      <dgm:t>
        <a:bodyPr/>
        <a:lstStyle/>
        <a:p>
          <a:endParaRPr lang="en-US"/>
        </a:p>
      </dgm:t>
    </dgm:pt>
    <dgm:pt modelId="{C96B5E77-31DD-4308-A763-53EC77D739FA}" type="sibTrans" cxnId="{8BCAEA39-EC92-44ED-8191-5316E57E5DC9}">
      <dgm:prSet/>
      <dgm:spPr/>
      <dgm:t>
        <a:bodyPr/>
        <a:lstStyle/>
        <a:p>
          <a:endParaRPr lang="en-US"/>
        </a:p>
      </dgm:t>
    </dgm:pt>
    <dgm:pt modelId="{74B5DAC1-ABAF-41BD-A12E-1AD425D1A1F3}">
      <dgm:prSet custT="1"/>
      <dgm:spPr/>
      <dgm:t>
        <a:bodyPr/>
        <a:lstStyle/>
        <a:p>
          <a:endParaRPr lang="en-US" sz="1400" b="1" dirty="0" smtClean="0">
            <a:solidFill>
              <a:schemeClr val="tx1"/>
            </a:solidFill>
            <a:hlinkClick xmlns:r="http://schemas.openxmlformats.org/officeDocument/2006/relationships" r:id="rId1" action="ppaction://hlinksldjump"/>
          </a:endParaRPr>
        </a:p>
        <a:p>
          <a:r>
            <a:rPr lang="en-US" sz="1400" b="1" dirty="0" smtClean="0">
              <a:solidFill>
                <a:schemeClr val="tx1"/>
              </a:solidFill>
              <a:hlinkClick xmlns:r="http://schemas.openxmlformats.org/officeDocument/2006/relationships" r:id="rId1" action="ppaction://hlinksldjump"/>
            </a:rPr>
            <a:t> US doctors are offering free tax preparation ... - Quartz</a:t>
          </a:r>
        </a:p>
        <a:p>
          <a:endParaRPr lang="en-US" sz="1400" b="1" dirty="0" smtClean="0">
            <a:solidFill>
              <a:schemeClr val="tx1"/>
            </a:solidFill>
            <a:hlinkClick xmlns:r="http://schemas.openxmlformats.org/officeDocument/2006/relationships" r:id="rId1" action="ppaction://hlinksldjump"/>
          </a:endParaRPr>
        </a:p>
        <a:p>
          <a:endParaRPr lang="en-US" sz="1400" b="1" dirty="0" smtClean="0">
            <a:solidFill>
              <a:schemeClr val="tx1"/>
            </a:solidFill>
            <a:hlinkClick xmlns:r="http://schemas.openxmlformats.org/officeDocument/2006/relationships" r:id="rId1" action="ppaction://hlinksldjump"/>
          </a:endParaRPr>
        </a:p>
        <a:p>
          <a:r>
            <a:rPr lang="en-US" sz="1400" b="1" dirty="0" smtClean="0">
              <a:solidFill>
                <a:schemeClr val="tx1"/>
              </a:solidFill>
              <a:hlinkClick xmlns:r="http://schemas.openxmlformats.org/officeDocument/2006/relationships" r:id="rId1" action="ppaction://hlinksldjump"/>
            </a:rPr>
            <a:t>https://qz.com/.../free-tax-help-for-low-income-families-pediatrician-and-ted-fellow-lu...</a:t>
          </a:r>
        </a:p>
        <a:p>
          <a:endParaRPr lang="en-US" sz="1400" b="1" dirty="0" smtClean="0">
            <a:solidFill>
              <a:schemeClr val="tx1"/>
            </a:solidFill>
            <a:hlinkClick xmlns:r="http://schemas.openxmlformats.org/officeDocument/2006/relationships" r:id="rId1" action="ppaction://hlinksldjump"/>
          </a:endParaRPr>
        </a:p>
        <a:p>
          <a:r>
            <a:rPr lang="en-US" sz="1400" b="1" dirty="0" smtClean="0">
              <a:solidFill>
                <a:schemeClr val="tx1"/>
              </a:solidFill>
              <a:hlinkClick xmlns:r="http://schemas.openxmlformats.org/officeDocument/2006/relationships" r:id="rId1" action="ppaction://hlinksldjump"/>
            </a:rPr>
            <a:t>1.	</a:t>
          </a:r>
        </a:p>
        <a:p>
          <a:r>
            <a:rPr lang="en-US" sz="1400" b="1" dirty="0" smtClean="0">
              <a:solidFill>
                <a:schemeClr val="tx1"/>
              </a:solidFill>
              <a:hlinkClick xmlns:r="http://schemas.openxmlformats.org/officeDocument/2006/relationships" r:id="rId1" action="ppaction://hlinksldjump"/>
            </a:rPr>
            <a:t>VIDEO</a:t>
          </a:r>
          <a:endParaRPr lang="en-US" sz="1400" b="1" dirty="0">
            <a:solidFill>
              <a:schemeClr val="tx1"/>
            </a:solidFill>
          </a:endParaRPr>
        </a:p>
      </dgm:t>
    </dgm:pt>
    <dgm:pt modelId="{BEF6DCB0-B75E-4548-9A0B-DD8F3BA4ACF0}" type="parTrans" cxnId="{2170E2E6-16A1-4716-AF4C-0C842798159B}">
      <dgm:prSet/>
      <dgm:spPr/>
      <dgm:t>
        <a:bodyPr/>
        <a:lstStyle/>
        <a:p>
          <a:endParaRPr lang="en-US"/>
        </a:p>
      </dgm:t>
    </dgm:pt>
    <dgm:pt modelId="{AAFF2D5A-01CB-485A-9FC5-0DBE9DC5473F}" type="sibTrans" cxnId="{2170E2E6-16A1-4716-AF4C-0C842798159B}">
      <dgm:prSet/>
      <dgm:spPr/>
      <dgm:t>
        <a:bodyPr/>
        <a:lstStyle/>
        <a:p>
          <a:endParaRPr lang="en-US"/>
        </a:p>
      </dgm:t>
    </dgm:pt>
    <dgm:pt modelId="{AF144F4E-42D6-46EC-B1D1-819B8FC0F7FD}">
      <dgm:prSet custT="1"/>
      <dgm:spPr/>
      <dgm:t>
        <a:bodyPr/>
        <a:lstStyle/>
        <a:p>
          <a:r>
            <a:rPr lang="en-US" sz="900" dirty="0" smtClean="0"/>
            <a:t>US </a:t>
          </a:r>
          <a:r>
            <a:rPr lang="en-US" sz="900" b="1" dirty="0" smtClean="0"/>
            <a:t>doctors are offering free tax preparation</a:t>
          </a:r>
          <a:r>
            <a:rPr lang="en-US" sz="900" dirty="0" smtClean="0"/>
            <a:t> for low-income families right in </a:t>
          </a:r>
          <a:r>
            <a:rPr lang="en-US" sz="900" b="1" dirty="0" smtClean="0"/>
            <a:t>the waiting room</a:t>
          </a:r>
          <a:r>
            <a:rPr lang="en-US" sz="900" dirty="0" smtClean="0"/>
            <a:t>. </a:t>
          </a:r>
          <a:r>
            <a:rPr lang="en-US" sz="900" b="1" dirty="0" smtClean="0"/>
            <a:t>Dr</a:t>
          </a:r>
          <a:r>
            <a:rPr lang="en-US" sz="900" dirty="0" smtClean="0"/>
            <a:t>. </a:t>
          </a:r>
          <a:r>
            <a:rPr lang="en-US" sz="900" b="1" dirty="0" smtClean="0"/>
            <a:t>Lucy </a:t>
          </a:r>
          <a:r>
            <a:rPr lang="en-US" sz="900" b="1" dirty="0" err="1" smtClean="0"/>
            <a:t>Marcil</a:t>
          </a:r>
          <a:r>
            <a:rPr lang="en-US" sz="900" dirty="0" smtClean="0"/>
            <a:t> wants to remind you that in </a:t>
          </a:r>
          <a:r>
            <a:rPr lang="en-US" sz="900" b="1" dirty="0" smtClean="0"/>
            <a:t>the</a:t>
          </a:r>
          <a:r>
            <a:rPr lang="en-US" sz="900" dirty="0" smtClean="0"/>
            <a:t> US, tomorrow (April 15) is </a:t>
          </a:r>
          <a:r>
            <a:rPr lang="en-US" sz="900" b="1" dirty="0" smtClean="0"/>
            <a:t>the</a:t>
          </a:r>
          <a:r>
            <a:rPr lang="en-US" sz="900" dirty="0" smtClean="0"/>
            <a:t> deadline for </a:t>
          </a:r>
          <a:r>
            <a:rPr lang="en-US" sz="900" b="1" dirty="0" smtClean="0"/>
            <a:t>filing your taxes</a:t>
          </a:r>
          <a:r>
            <a:rPr lang="en-US" sz="900" dirty="0" smtClean="0"/>
            <a:t>. ... </a:t>
          </a:r>
          <a:r>
            <a:rPr lang="en-US" sz="900" dirty="0" err="1" smtClean="0"/>
            <a:t>In</a:t>
          </a:r>
          <a:r>
            <a:rPr lang="en-US" sz="900" b="1" dirty="0" err="1" smtClean="0"/>
            <a:t>its</a:t>
          </a:r>
          <a:r>
            <a:rPr lang="en-US" sz="900" dirty="0" smtClean="0"/>
            <a:t> first two years, </a:t>
          </a:r>
          <a:r>
            <a:rPr lang="en-US" sz="900" dirty="0" err="1" smtClean="0"/>
            <a:t>StreetCred</a:t>
          </a:r>
          <a:r>
            <a:rPr lang="en-US" sz="900" dirty="0" smtClean="0"/>
            <a:t> helped 750 </a:t>
          </a:r>
          <a:r>
            <a:rPr lang="en-US" sz="1600" dirty="0" smtClean="0"/>
            <a:t>families</a:t>
          </a:r>
          <a:r>
            <a:rPr lang="en-US" sz="900" dirty="0" smtClean="0"/>
            <a:t> in Boston get back $1.6 million in earned income credits.</a:t>
          </a:r>
          <a:endParaRPr lang="en-US" sz="900" dirty="0"/>
        </a:p>
      </dgm:t>
    </dgm:pt>
    <dgm:pt modelId="{33948E60-09B1-4862-8A26-88A4FE7B644D}" type="parTrans" cxnId="{20563284-898E-4EE2-BBE2-404BA7688DB2}">
      <dgm:prSet/>
      <dgm:spPr/>
      <dgm:t>
        <a:bodyPr/>
        <a:lstStyle/>
        <a:p>
          <a:endParaRPr lang="en-US"/>
        </a:p>
      </dgm:t>
    </dgm:pt>
    <dgm:pt modelId="{BE3543C3-9F84-4539-B5BA-CE9584094D82}" type="sibTrans" cxnId="{20563284-898E-4EE2-BBE2-404BA7688DB2}">
      <dgm:prSet/>
      <dgm:spPr/>
      <dgm:t>
        <a:bodyPr/>
        <a:lstStyle/>
        <a:p>
          <a:endParaRPr lang="en-US"/>
        </a:p>
      </dgm:t>
    </dgm:pt>
    <dgm:pt modelId="{322B901D-5326-4DAB-AC75-BEEBE2B4A57E}" type="pres">
      <dgm:prSet presAssocID="{1066575D-9DE7-445F-85CA-A667798E824C}" presName="diagram" presStyleCnt="0">
        <dgm:presLayoutVars>
          <dgm:dir/>
          <dgm:resizeHandles val="exact"/>
        </dgm:presLayoutVars>
      </dgm:prSet>
      <dgm:spPr/>
      <dgm:t>
        <a:bodyPr/>
        <a:lstStyle/>
        <a:p>
          <a:endParaRPr lang="en-US"/>
        </a:p>
      </dgm:t>
    </dgm:pt>
    <dgm:pt modelId="{E896526F-BE84-42D4-9FDF-BF10AC784CDD}" type="pres">
      <dgm:prSet presAssocID="{AEC75D7E-89F8-4877-86DD-B4970C3F49EA}" presName="arrow" presStyleLbl="node1" presStyleIdx="0" presStyleCnt="3" custRadScaleRad="95430" custRadScaleInc="158">
        <dgm:presLayoutVars>
          <dgm:bulletEnabled val="1"/>
        </dgm:presLayoutVars>
      </dgm:prSet>
      <dgm:spPr/>
      <dgm:t>
        <a:bodyPr/>
        <a:lstStyle/>
        <a:p>
          <a:endParaRPr lang="en-US"/>
        </a:p>
      </dgm:t>
    </dgm:pt>
    <dgm:pt modelId="{2A1F091E-C48B-45D7-8A5C-D9BFE6CF460E}" type="pres">
      <dgm:prSet presAssocID="{AF144F4E-42D6-46EC-B1D1-819B8FC0F7FD}" presName="arrow" presStyleLbl="node1" presStyleIdx="1" presStyleCnt="3">
        <dgm:presLayoutVars>
          <dgm:bulletEnabled val="1"/>
        </dgm:presLayoutVars>
      </dgm:prSet>
      <dgm:spPr/>
      <dgm:t>
        <a:bodyPr/>
        <a:lstStyle/>
        <a:p>
          <a:endParaRPr lang="en-US"/>
        </a:p>
      </dgm:t>
    </dgm:pt>
    <dgm:pt modelId="{FA1828A7-A456-4C5F-8F6D-92878188B5DD}" type="pres">
      <dgm:prSet presAssocID="{74B5DAC1-ABAF-41BD-A12E-1AD425D1A1F3}" presName="arrow" presStyleLbl="node1" presStyleIdx="2" presStyleCnt="3" custRadScaleRad="100790" custRadScaleInc="-844">
        <dgm:presLayoutVars>
          <dgm:bulletEnabled val="1"/>
        </dgm:presLayoutVars>
      </dgm:prSet>
      <dgm:spPr/>
      <dgm:t>
        <a:bodyPr/>
        <a:lstStyle/>
        <a:p>
          <a:endParaRPr lang="en-US"/>
        </a:p>
      </dgm:t>
    </dgm:pt>
  </dgm:ptLst>
  <dgm:cxnLst>
    <dgm:cxn modelId="{783D5CE6-10FF-417D-9EE4-0A3BC4EA2461}" type="presOf" srcId="{74B5DAC1-ABAF-41BD-A12E-1AD425D1A1F3}" destId="{FA1828A7-A456-4C5F-8F6D-92878188B5DD}" srcOrd="0" destOrd="0" presId="urn:microsoft.com/office/officeart/2005/8/layout/arrow5"/>
    <dgm:cxn modelId="{ED288FE7-C428-4704-A2C5-40BCF2E70330}" type="presOf" srcId="{AEC75D7E-89F8-4877-86DD-B4970C3F49EA}" destId="{E896526F-BE84-42D4-9FDF-BF10AC784CDD}" srcOrd="0" destOrd="0" presId="urn:microsoft.com/office/officeart/2005/8/layout/arrow5"/>
    <dgm:cxn modelId="{01436B52-6F25-4587-835C-2F9F156FE3EC}" type="presOf" srcId="{1066575D-9DE7-445F-85CA-A667798E824C}" destId="{322B901D-5326-4DAB-AC75-BEEBE2B4A57E}" srcOrd="0" destOrd="0" presId="urn:microsoft.com/office/officeart/2005/8/layout/arrow5"/>
    <dgm:cxn modelId="{8BCAEA39-EC92-44ED-8191-5316E57E5DC9}" srcId="{1066575D-9DE7-445F-85CA-A667798E824C}" destId="{AEC75D7E-89F8-4877-86DD-B4970C3F49EA}" srcOrd="0" destOrd="0" parTransId="{7D307640-DB31-42FC-BCE7-5D7817E97F1C}" sibTransId="{C96B5E77-31DD-4308-A763-53EC77D739FA}"/>
    <dgm:cxn modelId="{20563284-898E-4EE2-BBE2-404BA7688DB2}" srcId="{1066575D-9DE7-445F-85CA-A667798E824C}" destId="{AF144F4E-42D6-46EC-B1D1-819B8FC0F7FD}" srcOrd="1" destOrd="0" parTransId="{33948E60-09B1-4862-8A26-88A4FE7B644D}" sibTransId="{BE3543C3-9F84-4539-B5BA-CE9584094D82}"/>
    <dgm:cxn modelId="{2170E2E6-16A1-4716-AF4C-0C842798159B}" srcId="{1066575D-9DE7-445F-85CA-A667798E824C}" destId="{74B5DAC1-ABAF-41BD-A12E-1AD425D1A1F3}" srcOrd="2" destOrd="0" parTransId="{BEF6DCB0-B75E-4548-9A0B-DD8F3BA4ACF0}" sibTransId="{AAFF2D5A-01CB-485A-9FC5-0DBE9DC5473F}"/>
    <dgm:cxn modelId="{C0E6F9E3-C68E-4A7D-A6BE-65A029D735EC}" type="presOf" srcId="{AF144F4E-42D6-46EC-B1D1-819B8FC0F7FD}" destId="{2A1F091E-C48B-45D7-8A5C-D9BFE6CF460E}" srcOrd="0" destOrd="0" presId="urn:microsoft.com/office/officeart/2005/8/layout/arrow5"/>
    <dgm:cxn modelId="{1328EA1E-AD4B-4D5F-90B7-97EA74D66673}" type="presParOf" srcId="{322B901D-5326-4DAB-AC75-BEEBE2B4A57E}" destId="{E896526F-BE84-42D4-9FDF-BF10AC784CDD}" srcOrd="0" destOrd="0" presId="urn:microsoft.com/office/officeart/2005/8/layout/arrow5"/>
    <dgm:cxn modelId="{4ED97A94-93D2-452B-8AB2-2EF7370C648C}" type="presParOf" srcId="{322B901D-5326-4DAB-AC75-BEEBE2B4A57E}" destId="{2A1F091E-C48B-45D7-8A5C-D9BFE6CF460E}" srcOrd="1" destOrd="0" presId="urn:microsoft.com/office/officeart/2005/8/layout/arrow5"/>
    <dgm:cxn modelId="{A1444B5F-5723-4B16-8FBA-A64F42A3E54F}" type="presParOf" srcId="{322B901D-5326-4DAB-AC75-BEEBE2B4A57E}" destId="{FA1828A7-A456-4C5F-8F6D-92878188B5DD}" srcOrd="2" destOrd="0" presId="urn:microsoft.com/office/officeart/2005/8/layout/arrow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5D344-5C6A-4123-A8A2-C6557AEC2037}">
      <dsp:nvSpPr>
        <dsp:cNvPr id="0" name=""/>
        <dsp:cNvSpPr/>
      </dsp:nvSpPr>
      <dsp:spPr>
        <a:xfrm>
          <a:off x="225616" y="-262938"/>
          <a:ext cx="6452802" cy="6452802"/>
        </a:xfrm>
        <a:prstGeom prst="circularArrow">
          <a:avLst>
            <a:gd name="adj1" fmla="val 5310"/>
            <a:gd name="adj2" fmla="val 343918"/>
            <a:gd name="adj3" fmla="val 12695751"/>
            <a:gd name="adj4" fmla="val 18075192"/>
            <a:gd name="adj5" fmla="val 6195"/>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C921AB-32D0-4BAC-8D27-F6E459019468}">
      <dsp:nvSpPr>
        <dsp:cNvPr id="0" name=""/>
        <dsp:cNvSpPr/>
      </dsp:nvSpPr>
      <dsp:spPr>
        <a:xfrm>
          <a:off x="1317272" y="0"/>
          <a:ext cx="4269491" cy="213474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en-US" sz="5600" kern="1200" dirty="0" smtClean="0"/>
            <a:t>Welcome  </a:t>
          </a:r>
          <a:endParaRPr lang="en-US" sz="5600" kern="1200" dirty="0"/>
        </a:p>
      </dsp:txBody>
      <dsp:txXfrm>
        <a:off x="1421482" y="104210"/>
        <a:ext cx="4061071" cy="1926325"/>
      </dsp:txXfrm>
    </dsp:sp>
    <dsp:sp modelId="{3E711842-6A4C-4D7D-9252-8E669BC68C90}">
      <dsp:nvSpPr>
        <dsp:cNvPr id="0" name=""/>
        <dsp:cNvSpPr/>
      </dsp:nvSpPr>
      <dsp:spPr>
        <a:xfrm>
          <a:off x="1317272" y="3795103"/>
          <a:ext cx="4269491" cy="2134745"/>
        </a:xfrm>
        <a:prstGeom prst="roundRect">
          <a:avLst/>
        </a:prstGeom>
        <a:solidFill>
          <a:schemeClr val="accent2">
            <a:hueOff val="19008843"/>
            <a:satOff val="-36686"/>
            <a:lumOff val="-471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en-US" sz="5600" kern="1200"/>
            <a:t>CAUW Staff</a:t>
          </a:r>
        </a:p>
      </dsp:txBody>
      <dsp:txXfrm>
        <a:off x="1421482" y="3899313"/>
        <a:ext cx="4061071" cy="19263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2F2298-AEBE-42BF-98A3-2EAA0B2B915E}">
      <dsp:nvSpPr>
        <dsp:cNvPr id="0" name=""/>
        <dsp:cNvSpPr/>
      </dsp:nvSpPr>
      <dsp:spPr>
        <a:xfrm>
          <a:off x="47684" y="-238795"/>
          <a:ext cx="5860288" cy="5860288"/>
        </a:xfrm>
        <a:prstGeom prst="circularArrow">
          <a:avLst>
            <a:gd name="adj1" fmla="val 5310"/>
            <a:gd name="adj2" fmla="val 343918"/>
            <a:gd name="adj3" fmla="val 12695751"/>
            <a:gd name="adj4" fmla="val 18075192"/>
            <a:gd name="adj5" fmla="val 6195"/>
          </a:avLst>
        </a:prstGeom>
        <a:solidFill>
          <a:schemeClr val="accent2">
            <a:tint val="40000"/>
            <a:hueOff val="0"/>
            <a:satOff val="0"/>
            <a:lumOff val="0"/>
            <a:alphaOff val="0"/>
          </a:schemeClr>
        </a:solidFill>
        <a:ln>
          <a:noFill/>
        </a:ln>
        <a:effectLst>
          <a:outerShdw blurRad="63500" dist="25400" dir="5400000" rotWithShape="0">
            <a:srgbClr val="000000">
              <a:alpha val="43137"/>
            </a:srgbClr>
          </a:outerShdw>
        </a:effectLst>
      </dsp:spPr>
      <dsp:style>
        <a:lnRef idx="0">
          <a:scrgbClr r="0" g="0" b="0"/>
        </a:lnRef>
        <a:fillRef idx="1">
          <a:scrgbClr r="0" g="0" b="0"/>
        </a:fillRef>
        <a:effectRef idx="1">
          <a:scrgbClr r="0" g="0" b="0"/>
        </a:effectRef>
        <a:fontRef idx="minor"/>
      </dsp:style>
    </dsp:sp>
    <dsp:sp modelId="{D05B4167-F484-43DE-8A17-90D934A711F3}">
      <dsp:nvSpPr>
        <dsp:cNvPr id="0" name=""/>
        <dsp:cNvSpPr/>
      </dsp:nvSpPr>
      <dsp:spPr>
        <a:xfrm>
          <a:off x="1039101" y="0"/>
          <a:ext cx="3877454" cy="1938727"/>
        </a:xfrm>
        <a:prstGeom prst="roundRect">
          <a:avLst/>
        </a:prstGeom>
        <a:gradFill rotWithShape="0">
          <a:gsLst>
            <a:gs pos="0">
              <a:schemeClr val="accent2">
                <a:hueOff val="0"/>
                <a:satOff val="0"/>
                <a:lumOff val="0"/>
                <a:alphaOff val="0"/>
                <a:tint val="35000"/>
                <a:satMod val="253000"/>
              </a:schemeClr>
            </a:gs>
            <a:gs pos="50000">
              <a:schemeClr val="accent2">
                <a:hueOff val="0"/>
                <a:satOff val="0"/>
                <a:lumOff val="0"/>
                <a:alphaOff val="0"/>
                <a:tint val="42000"/>
                <a:satMod val="255000"/>
              </a:schemeClr>
            </a:gs>
            <a:gs pos="97000">
              <a:schemeClr val="accent2">
                <a:hueOff val="0"/>
                <a:satOff val="0"/>
                <a:lumOff val="0"/>
                <a:alphaOff val="0"/>
                <a:tint val="53000"/>
                <a:satMod val="260000"/>
              </a:schemeClr>
            </a:gs>
            <a:gs pos="100000">
              <a:schemeClr val="accent2">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n-US" sz="4600" kern="1200"/>
            <a:t>Asset Building Coalition</a:t>
          </a:r>
        </a:p>
      </dsp:txBody>
      <dsp:txXfrm>
        <a:off x="1133742" y="94641"/>
        <a:ext cx="3688172" cy="1749445"/>
      </dsp:txXfrm>
    </dsp:sp>
    <dsp:sp modelId="{8822798F-ED85-443C-B698-C888605B8C8D}">
      <dsp:nvSpPr>
        <dsp:cNvPr id="0" name=""/>
        <dsp:cNvSpPr/>
      </dsp:nvSpPr>
      <dsp:spPr>
        <a:xfrm>
          <a:off x="1039101" y="3446626"/>
          <a:ext cx="3877454" cy="1938727"/>
        </a:xfrm>
        <a:prstGeom prst="roundRect">
          <a:avLst/>
        </a:prstGeom>
        <a:gradFill rotWithShape="0">
          <a:gsLst>
            <a:gs pos="0">
              <a:schemeClr val="accent2">
                <a:hueOff val="19008843"/>
                <a:satOff val="-36686"/>
                <a:lumOff val="-4710"/>
                <a:alphaOff val="0"/>
                <a:tint val="35000"/>
                <a:satMod val="253000"/>
              </a:schemeClr>
            </a:gs>
            <a:gs pos="50000">
              <a:schemeClr val="accent2">
                <a:hueOff val="19008843"/>
                <a:satOff val="-36686"/>
                <a:lumOff val="-4710"/>
                <a:alphaOff val="0"/>
                <a:tint val="42000"/>
                <a:satMod val="255000"/>
              </a:schemeClr>
            </a:gs>
            <a:gs pos="97000">
              <a:schemeClr val="accent2">
                <a:hueOff val="19008843"/>
                <a:satOff val="-36686"/>
                <a:lumOff val="-4710"/>
                <a:alphaOff val="0"/>
                <a:tint val="53000"/>
                <a:satMod val="260000"/>
              </a:schemeClr>
            </a:gs>
            <a:gs pos="100000">
              <a:schemeClr val="accent2">
                <a:hueOff val="19008843"/>
                <a:satOff val="-36686"/>
                <a:lumOff val="-471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 Joyce James</a:t>
          </a:r>
        </a:p>
        <a:p>
          <a:pPr lvl="0" algn="ctr" defTabSz="1066800">
            <a:lnSpc>
              <a:spcPct val="90000"/>
            </a:lnSpc>
            <a:spcBef>
              <a:spcPct val="0"/>
            </a:spcBef>
            <a:spcAft>
              <a:spcPct val="35000"/>
            </a:spcAft>
          </a:pPr>
          <a:r>
            <a:rPr lang="en-US" sz="2000" kern="1200" dirty="0" smtClean="0"/>
            <a:t>The Middleburg </a:t>
          </a:r>
          <a:r>
            <a:rPr lang="en-US" sz="2000" kern="1200" dirty="0" err="1" smtClean="0"/>
            <a:t>Institue</a:t>
          </a:r>
          <a:r>
            <a:rPr lang="en-US" sz="2000" kern="1200" dirty="0" smtClean="0"/>
            <a:t> </a:t>
          </a:r>
          <a:endParaRPr lang="en-US" sz="2000" kern="1200" dirty="0"/>
        </a:p>
      </dsp:txBody>
      <dsp:txXfrm>
        <a:off x="1133742" y="3541267"/>
        <a:ext cx="3688172" cy="17494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6526F-BE84-42D4-9FDF-BF10AC784CDD}">
      <dsp:nvSpPr>
        <dsp:cNvPr id="0" name=""/>
        <dsp:cNvSpPr/>
      </dsp:nvSpPr>
      <dsp:spPr>
        <a:xfrm>
          <a:off x="1638532" y="83134"/>
          <a:ext cx="2689933" cy="2689933"/>
        </a:xfrm>
        <a:prstGeom prst="downArrow">
          <a:avLst>
            <a:gd name="adj1" fmla="val 50000"/>
            <a:gd name="adj2" fmla="val 35000"/>
          </a:avLst>
        </a:prstGeom>
        <a:gradFill rotWithShape="0">
          <a:gsLst>
            <a:gs pos="0">
              <a:schemeClr val="accent2">
                <a:hueOff val="0"/>
                <a:satOff val="0"/>
                <a:lumOff val="0"/>
                <a:alphaOff val="0"/>
                <a:tint val="35000"/>
                <a:satMod val="253000"/>
              </a:schemeClr>
            </a:gs>
            <a:gs pos="50000">
              <a:schemeClr val="accent2">
                <a:hueOff val="0"/>
                <a:satOff val="0"/>
                <a:lumOff val="0"/>
                <a:alphaOff val="0"/>
                <a:tint val="42000"/>
                <a:satMod val="255000"/>
              </a:schemeClr>
            </a:gs>
            <a:gs pos="97000">
              <a:schemeClr val="accent2">
                <a:hueOff val="0"/>
                <a:satOff val="0"/>
                <a:lumOff val="0"/>
                <a:alphaOff val="0"/>
                <a:tint val="53000"/>
                <a:satMod val="260000"/>
              </a:schemeClr>
            </a:gs>
            <a:gs pos="100000">
              <a:schemeClr val="accent2">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Thinking outside the BAYOU ! </a:t>
          </a:r>
          <a:endParaRPr lang="en-US" sz="2000" b="1" kern="1200" dirty="0"/>
        </a:p>
      </dsp:txBody>
      <dsp:txXfrm>
        <a:off x="2311015" y="83134"/>
        <a:ext cx="1344967" cy="2219195"/>
      </dsp:txXfrm>
    </dsp:sp>
    <dsp:sp modelId="{2A1F091E-C48B-45D7-8A5C-D9BFE6CF460E}">
      <dsp:nvSpPr>
        <dsp:cNvPr id="0" name=""/>
        <dsp:cNvSpPr/>
      </dsp:nvSpPr>
      <dsp:spPr>
        <a:xfrm rot="7200000">
          <a:off x="3187828" y="2694350"/>
          <a:ext cx="2689933" cy="2689933"/>
        </a:xfrm>
        <a:prstGeom prst="downArrow">
          <a:avLst>
            <a:gd name="adj1" fmla="val 50000"/>
            <a:gd name="adj2" fmla="val 35000"/>
          </a:avLst>
        </a:prstGeom>
        <a:gradFill rotWithShape="0">
          <a:gsLst>
            <a:gs pos="0">
              <a:schemeClr val="accent3">
                <a:hueOff val="0"/>
                <a:satOff val="0"/>
                <a:lumOff val="0"/>
                <a:alphaOff val="0"/>
                <a:tint val="35000"/>
                <a:satMod val="253000"/>
              </a:schemeClr>
            </a:gs>
            <a:gs pos="50000">
              <a:schemeClr val="accent3">
                <a:hueOff val="0"/>
                <a:satOff val="0"/>
                <a:lumOff val="0"/>
                <a:alphaOff val="0"/>
                <a:tint val="42000"/>
                <a:satMod val="255000"/>
              </a:schemeClr>
            </a:gs>
            <a:gs pos="97000">
              <a:schemeClr val="accent3">
                <a:hueOff val="0"/>
                <a:satOff val="0"/>
                <a:lumOff val="0"/>
                <a:alphaOff val="0"/>
                <a:tint val="53000"/>
                <a:satMod val="260000"/>
              </a:schemeClr>
            </a:gs>
            <a:gs pos="100000">
              <a:schemeClr val="accent3">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dirty="0" smtClean="0"/>
            <a:t>US </a:t>
          </a:r>
          <a:r>
            <a:rPr lang="en-US" sz="900" b="1" kern="1200" dirty="0" smtClean="0"/>
            <a:t>doctors are offering free tax preparation</a:t>
          </a:r>
          <a:r>
            <a:rPr lang="en-US" sz="900" kern="1200" dirty="0" smtClean="0"/>
            <a:t> for low-income families right in </a:t>
          </a:r>
          <a:r>
            <a:rPr lang="en-US" sz="900" b="1" kern="1200" dirty="0" smtClean="0"/>
            <a:t>the waiting room</a:t>
          </a:r>
          <a:r>
            <a:rPr lang="en-US" sz="900" kern="1200" dirty="0" smtClean="0"/>
            <a:t>. </a:t>
          </a:r>
          <a:r>
            <a:rPr lang="en-US" sz="900" b="1" kern="1200" dirty="0" smtClean="0"/>
            <a:t>Dr</a:t>
          </a:r>
          <a:r>
            <a:rPr lang="en-US" sz="900" kern="1200" dirty="0" smtClean="0"/>
            <a:t>. </a:t>
          </a:r>
          <a:r>
            <a:rPr lang="en-US" sz="900" b="1" kern="1200" dirty="0" smtClean="0"/>
            <a:t>Lucy </a:t>
          </a:r>
          <a:r>
            <a:rPr lang="en-US" sz="900" b="1" kern="1200" dirty="0" err="1" smtClean="0"/>
            <a:t>Marcil</a:t>
          </a:r>
          <a:r>
            <a:rPr lang="en-US" sz="900" kern="1200" dirty="0" smtClean="0"/>
            <a:t> wants to remind you that in </a:t>
          </a:r>
          <a:r>
            <a:rPr lang="en-US" sz="900" b="1" kern="1200" dirty="0" smtClean="0"/>
            <a:t>the</a:t>
          </a:r>
          <a:r>
            <a:rPr lang="en-US" sz="900" kern="1200" dirty="0" smtClean="0"/>
            <a:t> US, tomorrow (April 15) is </a:t>
          </a:r>
          <a:r>
            <a:rPr lang="en-US" sz="900" b="1" kern="1200" dirty="0" smtClean="0"/>
            <a:t>the</a:t>
          </a:r>
          <a:r>
            <a:rPr lang="en-US" sz="900" kern="1200" dirty="0" smtClean="0"/>
            <a:t> deadline for </a:t>
          </a:r>
          <a:r>
            <a:rPr lang="en-US" sz="900" b="1" kern="1200" dirty="0" smtClean="0"/>
            <a:t>filing your taxes</a:t>
          </a:r>
          <a:r>
            <a:rPr lang="en-US" sz="900" kern="1200" dirty="0" smtClean="0"/>
            <a:t>. ... </a:t>
          </a:r>
          <a:r>
            <a:rPr lang="en-US" sz="900" kern="1200" dirty="0" err="1" smtClean="0"/>
            <a:t>In</a:t>
          </a:r>
          <a:r>
            <a:rPr lang="en-US" sz="900" b="1" kern="1200" dirty="0" err="1" smtClean="0"/>
            <a:t>its</a:t>
          </a:r>
          <a:r>
            <a:rPr lang="en-US" sz="900" kern="1200" dirty="0" smtClean="0"/>
            <a:t> first two years, </a:t>
          </a:r>
          <a:r>
            <a:rPr lang="en-US" sz="900" kern="1200" dirty="0" err="1" smtClean="0"/>
            <a:t>StreetCred</a:t>
          </a:r>
          <a:r>
            <a:rPr lang="en-US" sz="900" kern="1200" dirty="0" smtClean="0"/>
            <a:t> helped 750 </a:t>
          </a:r>
          <a:r>
            <a:rPr lang="en-US" sz="1600" kern="1200" dirty="0" smtClean="0"/>
            <a:t>families</a:t>
          </a:r>
          <a:r>
            <a:rPr lang="en-US" sz="900" kern="1200" dirty="0" smtClean="0"/>
            <a:t> in Boston get back $1.6 million in earned income credits.</a:t>
          </a:r>
          <a:endParaRPr lang="en-US" sz="900" kern="1200" dirty="0"/>
        </a:p>
      </dsp:txBody>
      <dsp:txXfrm rot="-5400000">
        <a:off x="3627033" y="3484518"/>
        <a:ext cx="2219195" cy="1344967"/>
      </dsp:txXfrm>
    </dsp:sp>
    <dsp:sp modelId="{FA1828A7-A456-4C5F-8F6D-92878188B5DD}">
      <dsp:nvSpPr>
        <dsp:cNvPr id="0" name=""/>
        <dsp:cNvSpPr/>
      </dsp:nvSpPr>
      <dsp:spPr>
        <a:xfrm rot="14400000">
          <a:off x="81850" y="2694350"/>
          <a:ext cx="2689933" cy="2689933"/>
        </a:xfrm>
        <a:prstGeom prst="downArrow">
          <a:avLst>
            <a:gd name="adj1" fmla="val 50000"/>
            <a:gd name="adj2" fmla="val 35000"/>
          </a:avLst>
        </a:prstGeom>
        <a:gradFill rotWithShape="0">
          <a:gsLst>
            <a:gs pos="0">
              <a:schemeClr val="accent4">
                <a:hueOff val="0"/>
                <a:satOff val="0"/>
                <a:lumOff val="0"/>
                <a:alphaOff val="0"/>
                <a:tint val="35000"/>
                <a:satMod val="253000"/>
              </a:schemeClr>
            </a:gs>
            <a:gs pos="50000">
              <a:schemeClr val="accent4">
                <a:hueOff val="0"/>
                <a:satOff val="0"/>
                <a:lumOff val="0"/>
                <a:alphaOff val="0"/>
                <a:tint val="42000"/>
                <a:satMod val="255000"/>
              </a:schemeClr>
            </a:gs>
            <a:gs pos="97000">
              <a:schemeClr val="accent4">
                <a:hueOff val="0"/>
                <a:satOff val="0"/>
                <a:lumOff val="0"/>
                <a:alphaOff val="0"/>
                <a:tint val="53000"/>
                <a:satMod val="260000"/>
              </a:schemeClr>
            </a:gs>
            <a:gs pos="100000">
              <a:schemeClr val="accent4">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endParaRPr lang="en-US" sz="1400" b="1" kern="1200" dirty="0" smtClean="0">
            <a:solidFill>
              <a:schemeClr val="tx1"/>
            </a:solidFill>
            <a:hlinkClick xmlns:r="http://schemas.openxmlformats.org/officeDocument/2006/relationships" r:id="" action="ppaction://hlinksldjump"/>
          </a:endParaRPr>
        </a:p>
        <a:p>
          <a:pPr lvl="0" algn="ctr" defTabSz="622300">
            <a:lnSpc>
              <a:spcPct val="90000"/>
            </a:lnSpc>
            <a:spcBef>
              <a:spcPct val="0"/>
            </a:spcBef>
            <a:spcAft>
              <a:spcPct val="35000"/>
            </a:spcAft>
          </a:pPr>
          <a:r>
            <a:rPr lang="en-US" sz="1400" b="1" kern="1200" dirty="0" smtClean="0">
              <a:solidFill>
                <a:schemeClr val="tx1"/>
              </a:solidFill>
              <a:hlinkClick xmlns:r="http://schemas.openxmlformats.org/officeDocument/2006/relationships" r:id="" action="ppaction://hlinksldjump"/>
            </a:rPr>
            <a:t> US doctors are offering free tax preparation ... - Quartz</a:t>
          </a:r>
        </a:p>
        <a:p>
          <a:pPr lvl="0" algn="ctr" defTabSz="622300">
            <a:lnSpc>
              <a:spcPct val="90000"/>
            </a:lnSpc>
            <a:spcBef>
              <a:spcPct val="0"/>
            </a:spcBef>
            <a:spcAft>
              <a:spcPct val="35000"/>
            </a:spcAft>
          </a:pPr>
          <a:endParaRPr lang="en-US" sz="1400" b="1" kern="1200" dirty="0" smtClean="0">
            <a:solidFill>
              <a:schemeClr val="tx1"/>
            </a:solidFill>
            <a:hlinkClick xmlns:r="http://schemas.openxmlformats.org/officeDocument/2006/relationships" r:id="" action="ppaction://hlinksldjump"/>
          </a:endParaRPr>
        </a:p>
        <a:p>
          <a:pPr lvl="0" algn="ctr" defTabSz="622300">
            <a:lnSpc>
              <a:spcPct val="90000"/>
            </a:lnSpc>
            <a:spcBef>
              <a:spcPct val="0"/>
            </a:spcBef>
            <a:spcAft>
              <a:spcPct val="35000"/>
            </a:spcAft>
          </a:pPr>
          <a:endParaRPr lang="en-US" sz="1400" b="1" kern="1200" dirty="0" smtClean="0">
            <a:solidFill>
              <a:schemeClr val="tx1"/>
            </a:solidFill>
            <a:hlinkClick xmlns:r="http://schemas.openxmlformats.org/officeDocument/2006/relationships" r:id="" action="ppaction://hlinksldjump"/>
          </a:endParaRPr>
        </a:p>
        <a:p>
          <a:pPr lvl="0" algn="ctr" defTabSz="622300">
            <a:lnSpc>
              <a:spcPct val="90000"/>
            </a:lnSpc>
            <a:spcBef>
              <a:spcPct val="0"/>
            </a:spcBef>
            <a:spcAft>
              <a:spcPct val="35000"/>
            </a:spcAft>
          </a:pPr>
          <a:r>
            <a:rPr lang="en-US" sz="1400" b="1" kern="1200" dirty="0" smtClean="0">
              <a:solidFill>
                <a:schemeClr val="tx1"/>
              </a:solidFill>
              <a:hlinkClick xmlns:r="http://schemas.openxmlformats.org/officeDocument/2006/relationships" r:id="" action="ppaction://hlinksldjump"/>
            </a:rPr>
            <a:t>https://qz.com/.../free-tax-help-for-low-income-families-pediatrician-and-ted-fellow-lu...</a:t>
          </a:r>
        </a:p>
        <a:p>
          <a:pPr lvl="0" algn="ctr" defTabSz="622300">
            <a:lnSpc>
              <a:spcPct val="90000"/>
            </a:lnSpc>
            <a:spcBef>
              <a:spcPct val="0"/>
            </a:spcBef>
            <a:spcAft>
              <a:spcPct val="35000"/>
            </a:spcAft>
          </a:pPr>
          <a:endParaRPr lang="en-US" sz="1400" b="1" kern="1200" dirty="0" smtClean="0">
            <a:solidFill>
              <a:schemeClr val="tx1"/>
            </a:solidFill>
            <a:hlinkClick xmlns:r="http://schemas.openxmlformats.org/officeDocument/2006/relationships" r:id="" action="ppaction://hlinksldjump"/>
          </a:endParaRPr>
        </a:p>
        <a:p>
          <a:pPr lvl="0" algn="ctr" defTabSz="622300">
            <a:lnSpc>
              <a:spcPct val="90000"/>
            </a:lnSpc>
            <a:spcBef>
              <a:spcPct val="0"/>
            </a:spcBef>
            <a:spcAft>
              <a:spcPct val="35000"/>
            </a:spcAft>
          </a:pPr>
          <a:r>
            <a:rPr lang="en-US" sz="1400" b="1" kern="1200" dirty="0" smtClean="0">
              <a:solidFill>
                <a:schemeClr val="tx1"/>
              </a:solidFill>
              <a:hlinkClick xmlns:r="http://schemas.openxmlformats.org/officeDocument/2006/relationships" r:id="" action="ppaction://hlinksldjump"/>
            </a:rPr>
            <a:t>1.	</a:t>
          </a:r>
        </a:p>
        <a:p>
          <a:pPr lvl="0" algn="ctr" defTabSz="622300">
            <a:lnSpc>
              <a:spcPct val="90000"/>
            </a:lnSpc>
            <a:spcBef>
              <a:spcPct val="0"/>
            </a:spcBef>
            <a:spcAft>
              <a:spcPct val="35000"/>
            </a:spcAft>
          </a:pPr>
          <a:r>
            <a:rPr lang="en-US" sz="1400" b="1" kern="1200" dirty="0" smtClean="0">
              <a:solidFill>
                <a:schemeClr val="tx1"/>
              </a:solidFill>
              <a:hlinkClick xmlns:r="http://schemas.openxmlformats.org/officeDocument/2006/relationships" r:id="" action="ppaction://hlinksldjump"/>
            </a:rPr>
            <a:t>VIDEO</a:t>
          </a:r>
          <a:endParaRPr lang="en-US" sz="1400" b="1" kern="1200" dirty="0">
            <a:solidFill>
              <a:schemeClr val="tx1"/>
            </a:solidFill>
          </a:endParaRPr>
        </a:p>
      </dsp:txBody>
      <dsp:txXfrm rot="5400000">
        <a:off x="113383" y="3484518"/>
        <a:ext cx="2219195" cy="134496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78ABE3C1-DBE1-495D-B57B-2849774B866A}" type="datetimeFigureOut">
              <a:rPr lang="en-US" smtClean="0"/>
              <a:t>12/6/2018</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A3F48C-C7C6-4055-9F49-3777875E72AE}" type="datetimeFigureOut">
              <a:rPr lang="en-US" smtClean="0"/>
              <a:t>12/6/2018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78E61D-D431-422C-9764-11DAFE33AB63}" type="datetimeFigureOut">
              <a:rPr lang="en-US" smtClean="0"/>
              <a:t>12/6/2018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DE42F4-6EEF-4EF7-8ED4-2208F0F89A08}" type="datetimeFigureOut">
              <a:rPr lang="en-US" smtClean="0"/>
              <a:t>12/6/2018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12/6/2018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5A6C69-6797-4E8A-BF37-F2C3751466E9}" type="datetimeFigureOut">
              <a:rPr lang="en-US" smtClean="0"/>
              <a:t>12/6/2018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82014A1-A632-4878-A0D3-F52BA7563730}" type="datetimeFigureOut">
              <a:rPr lang="en-US" smtClean="0"/>
              <a:t>12/6/2018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E99F462-093F-4566-844B-4C71F2739DA5}" type="datetimeFigureOut">
              <a:rPr lang="en-US" smtClean="0"/>
              <a:t>12/6/2018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3D24A7AC-904D-4781-85BA-7D10C17ED021}" type="datetimeFigureOut">
              <a:rPr lang="en-US" smtClean="0"/>
              <a:t>12/6/2018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31444B-B92B-4E27-8C94-BB93EAF5CB18}" type="datetimeFigureOut">
              <a:rPr lang="en-US" smtClean="0"/>
              <a:t>12/6/2018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63EFA5E-FA76-400D-B3DC-F0BA90E6D107}" type="datetimeFigureOut">
              <a:rPr lang="en-US" smtClean="0"/>
              <a:t>12/6/2018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D6E9DEC-419B-4CC5-A080-3B06BD5A8291}" type="datetimeFigureOut">
              <a:rPr lang="en-US" smtClean="0"/>
              <a:t>12/6/2018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D22F896-40B5-4ADD-8801-0D06FADFA095}" type="slidenum">
              <a:rPr lang="en-US" smtClean="0"/>
              <a:pPr/>
              <a:t>‹#›</a:t>
            </a:fld>
            <a:endParaRPr lang="en-US" dirty="0"/>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6.jpeg"/><Relationship Id="rId4" Type="http://schemas.openxmlformats.org/officeDocument/2006/relationships/diagramData" Target="../diagrams/data1.xml"/><Relationship Id="rId9"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3.png"/><Relationship Id="rId7" Type="http://schemas.openxmlformats.org/officeDocument/2006/relationships/diagramQuickStyle" Target="../diagrams/quickStyle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hyperlink" Target="https://www.english-video.net/v/en/20082" TargetMode="External"/><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0.svg"/><Relationship Id="rId7" Type="http://schemas.openxmlformats.org/officeDocument/2006/relationships/hyperlink" Target="https://commons.wikimedia.org/wiki/File:Hand_down_font_awesome.svg"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6.svg"/><Relationship Id="rId5" Type="http://schemas.openxmlformats.org/officeDocument/2006/relationships/image" Target="../media/image12.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8.sv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3.png"/><Relationship Id="rId7" Type="http://schemas.openxmlformats.org/officeDocument/2006/relationships/hyperlink" Target="http://wordsimagined.blogspot.com/2009/04/steps-on-our-journey.html" TargetMode="External"/><Relationship Id="rId2" Type="http://schemas.openxmlformats.org/officeDocument/2006/relationships/image" Target="../media/image2.png"/><Relationship Id="rId1" Type="http://schemas.openxmlformats.org/officeDocument/2006/relationships/slideLayout" Target="../slideLayouts/slideLayout2.xml"/><Relationship Id="rId11" Type="http://schemas.openxmlformats.org/officeDocument/2006/relationships/image" Target="../media/image16.png"/><Relationship Id="rId5" Type="http://schemas.openxmlformats.org/officeDocument/2006/relationships/image" Target="../media/image13.png"/><Relationship Id="rId10" Type="http://schemas.openxmlformats.org/officeDocument/2006/relationships/image" Target="../media/image15.png"/><Relationship Id="rId4" Type="http://schemas.openxmlformats.org/officeDocument/2006/relationships/image" Target="../media/image11.png"/><Relationship Id="rId9" Type="http://schemas.openxmlformats.org/officeDocument/2006/relationships/hyperlink" Target="http://commons.wikimedia.org/wiki/File:Footsteps_icon.sv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930BBBA-6F9F-4D27-AD61-45935240C8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FED5ABE-AA8E-4BAE-B923-EB99ABDE02A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pic>
        <p:nvPicPr>
          <p:cNvPr id="14" name="Picture 13">
            <a:extLst>
              <a:ext uri="{FF2B5EF4-FFF2-40B4-BE49-F238E27FC236}">
                <a16:creationId xmlns:a16="http://schemas.microsoft.com/office/drawing/2014/main" id="{E0811D79-2C71-4B37-82AD-761836DCBD1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688333"/>
            <a:ext cx="6400800" cy="185701"/>
          </a:xfrm>
          <a:prstGeom prst="rect">
            <a:avLst/>
          </a:prstGeom>
        </p:spPr>
      </p:pic>
      <p:sp>
        <p:nvSpPr>
          <p:cNvPr id="16" name="Rectangle 15">
            <a:extLst>
              <a:ext uri="{FF2B5EF4-FFF2-40B4-BE49-F238E27FC236}">
                <a16:creationId xmlns:a16="http://schemas.microsoft.com/office/drawing/2014/main" id="{929B6C0D-2AB5-4965-B573-1D00F1D0B7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162908"/>
            <a:ext cx="6411743" cy="253218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215BF66-2DFA-490F-96B7-707DD94C6B17}"/>
              </a:ext>
            </a:extLst>
          </p:cNvPr>
          <p:cNvSpPr>
            <a:spLocks noGrp="1"/>
          </p:cNvSpPr>
          <p:nvPr>
            <p:ph type="ctrTitle"/>
          </p:nvPr>
        </p:nvSpPr>
        <p:spPr>
          <a:xfrm>
            <a:off x="680322" y="2403231"/>
            <a:ext cx="5192940" cy="2133600"/>
          </a:xfrm>
        </p:spPr>
        <p:txBody>
          <a:bodyPr anchor="ctr">
            <a:normAutofit fontScale="90000"/>
          </a:bodyPr>
          <a:lstStyle/>
          <a:p>
            <a:r>
              <a:rPr lang="en-US" sz="4600" dirty="0" smtClean="0"/>
              <a:t> </a:t>
            </a:r>
            <a:r>
              <a:rPr lang="en-US" sz="4600" dirty="0"/>
              <a:t/>
            </a:r>
            <a:br>
              <a:rPr lang="en-US" sz="4600" dirty="0"/>
            </a:br>
            <a:r>
              <a:rPr lang="en-US" sz="4600" dirty="0"/>
              <a:t/>
            </a:r>
            <a:br>
              <a:rPr lang="en-US" sz="4600" dirty="0"/>
            </a:br>
            <a:endParaRPr lang="en-US" sz="4600" dirty="0"/>
          </a:p>
        </p:txBody>
      </p:sp>
      <p:sp>
        <p:nvSpPr>
          <p:cNvPr id="3" name="Subtitle 2">
            <a:extLst>
              <a:ext uri="{FF2B5EF4-FFF2-40B4-BE49-F238E27FC236}">
                <a16:creationId xmlns:a16="http://schemas.microsoft.com/office/drawing/2014/main" id="{4BE2EA3F-D5B5-4DDD-AF29-9FB9647FAE3A}"/>
              </a:ext>
            </a:extLst>
          </p:cNvPr>
          <p:cNvSpPr>
            <a:spLocks noGrp="1"/>
          </p:cNvSpPr>
          <p:nvPr>
            <p:ph type="subTitle" idx="1"/>
          </p:nvPr>
        </p:nvSpPr>
        <p:spPr>
          <a:xfrm>
            <a:off x="680322" y="3094314"/>
            <a:ext cx="5192940" cy="1117687"/>
          </a:xfrm>
        </p:spPr>
        <p:txBody>
          <a:bodyPr>
            <a:normAutofit/>
          </a:bodyPr>
          <a:lstStyle/>
          <a:p>
            <a:pPr algn="ctr"/>
            <a:r>
              <a:rPr lang="en-US" dirty="0" smtClean="0"/>
              <a:t>December 7</a:t>
            </a:r>
            <a:r>
              <a:rPr lang="en-US" baseline="30000" dirty="0" smtClean="0"/>
              <a:t>th</a:t>
            </a:r>
            <a:r>
              <a:rPr lang="en-US" dirty="0" smtClean="0"/>
              <a:t> , 2018</a:t>
            </a:r>
          </a:p>
          <a:p>
            <a:pPr algn="ctr"/>
            <a:r>
              <a:rPr lang="en-US" dirty="0" smtClean="0"/>
              <a:t>Holiday Luncheon </a:t>
            </a:r>
            <a:endParaRPr lang="en-US" dirty="0"/>
          </a:p>
          <a:p>
            <a:endParaRPr lang="en-US" dirty="0"/>
          </a:p>
        </p:txBody>
      </p:sp>
      <p:pic>
        <p:nvPicPr>
          <p:cNvPr id="5" name="Graphic 4" descr="Users">
            <a:extLst>
              <a:ext uri="{FF2B5EF4-FFF2-40B4-BE49-F238E27FC236}">
                <a16:creationId xmlns:a16="http://schemas.microsoft.com/office/drawing/2014/main" id="{16E63906-76A4-438B-9663-2681FED392A1}"/>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6702187" y="1024255"/>
            <a:ext cx="4809490" cy="4809490"/>
          </a:xfrm>
          <a:prstGeom prst="rect">
            <a:avLst/>
          </a:prstGeom>
          <a:ln>
            <a:noFill/>
          </a:ln>
          <a:effectLst>
            <a:outerShdw blurRad="76200" dist="63500" dir="5040000" algn="tl" rotWithShape="0">
              <a:srgbClr val="000000">
                <a:alpha val="41000"/>
              </a:srgbClr>
            </a:outerShdw>
          </a:effectLst>
        </p:spPr>
      </p:pic>
      <p:sp>
        <p:nvSpPr>
          <p:cNvPr id="4" name="Rectangle 3">
            <a:extLst>
              <a:ext uri="{FF2B5EF4-FFF2-40B4-BE49-F238E27FC236}">
                <a16:creationId xmlns:a16="http://schemas.microsoft.com/office/drawing/2014/main" id="{D7C1B0E5-7C67-4880-AA04-A758F65ABCEF}"/>
              </a:ext>
            </a:extLst>
          </p:cNvPr>
          <p:cNvSpPr/>
          <p:nvPr/>
        </p:nvSpPr>
        <p:spPr>
          <a:xfrm>
            <a:off x="-392380" y="-65190"/>
            <a:ext cx="9714510" cy="1200329"/>
          </a:xfrm>
          <a:prstGeom prst="rect">
            <a:avLst/>
          </a:prstGeom>
          <a:noFill/>
        </p:spPr>
        <p:txBody>
          <a:bodyPr wrap="square" lIns="91440" tIns="45720" rIns="91440" bIns="45720">
            <a:spAutoFit/>
          </a:bodyPr>
          <a:lstStyle/>
          <a:p>
            <a:pPr algn="ctr"/>
            <a:r>
              <a:rPr lang="en-US"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a:t>
            </a:r>
            <a:r>
              <a:rPr lang="en-US"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apital </a:t>
            </a:r>
            <a:r>
              <a:rPr lang="en-US"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a:t>
            </a:r>
            <a:r>
              <a:rPr lang="en-US"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rea </a:t>
            </a:r>
            <a:r>
              <a:rPr lang="en-US"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a:t>
            </a:r>
            <a:r>
              <a:rPr lang="en-US"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sset</a:t>
            </a:r>
            <a:r>
              <a:rPr lang="en-US"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B</a:t>
            </a:r>
            <a:r>
              <a:rPr lang="en-US"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uilding</a:t>
            </a:r>
            <a:r>
              <a:rPr lang="en-US"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C</a:t>
            </a:r>
            <a:r>
              <a:rPr lang="en-US"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oalition</a:t>
            </a:r>
            <a:endParaRPr lang="en-US" sz="2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1769992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2A773CA-28F4-49C2-BFA3-49A5867C7A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D7C72BA-4476-4E4B-BC37-9A75FD0C595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Rectangle 13">
            <a:extLst>
              <a:ext uri="{FF2B5EF4-FFF2-40B4-BE49-F238E27FC236}">
                <a16:creationId xmlns:a16="http://schemas.microsoft.com/office/drawing/2014/main" id="{3009A16D-868B-4145-BBC6-555098537E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3992EB33-38E1-4175-8EE2-9BB8CC159C7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8" name="Rectangle 17">
            <a:extLst>
              <a:ext uri="{FF2B5EF4-FFF2-40B4-BE49-F238E27FC236}">
                <a16:creationId xmlns:a16="http://schemas.microsoft.com/office/drawing/2014/main" id="{2DCAE5CF-5D29-4779-83E1-BDB64E4F30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D2A9A19-EF4C-4FFC-ADA8-CDF5FFB0F1A6}"/>
              </a:ext>
            </a:extLst>
          </p:cNvPr>
          <p:cNvSpPr>
            <a:spLocks noGrp="1"/>
          </p:cNvSpPr>
          <p:nvPr>
            <p:ph type="title"/>
          </p:nvPr>
        </p:nvSpPr>
        <p:spPr>
          <a:xfrm>
            <a:off x="680321" y="2063262"/>
            <a:ext cx="3739279" cy="2661052"/>
          </a:xfrm>
        </p:spPr>
        <p:txBody>
          <a:bodyPr>
            <a:normAutofit/>
          </a:bodyPr>
          <a:lstStyle/>
          <a:p>
            <a:pPr algn="r"/>
            <a:endParaRPr lang="en-US" sz="4400" dirty="0"/>
          </a:p>
        </p:txBody>
      </p:sp>
      <p:graphicFrame>
        <p:nvGraphicFramePr>
          <p:cNvPr id="5" name="Content Placeholder 2">
            <a:extLst>
              <a:ext uri="{FF2B5EF4-FFF2-40B4-BE49-F238E27FC236}">
                <a16:creationId xmlns:a16="http://schemas.microsoft.com/office/drawing/2014/main" id="{9DC756DC-F3FD-4F4E-9A58-DE55A294B97D}"/>
              </a:ext>
            </a:extLst>
          </p:cNvPr>
          <p:cNvGraphicFramePr>
            <a:graphicFrameLocks noGrp="1"/>
          </p:cNvGraphicFramePr>
          <p:nvPr>
            <p:ph idx="1"/>
            <p:extLst>
              <p:ext uri="{D42A27DB-BD31-4B8C-83A1-F6EECF244321}">
                <p14:modId xmlns:p14="http://schemas.microsoft.com/office/powerpoint/2010/main" val="2879147295"/>
              </p:ext>
            </p:extLst>
          </p:nvPr>
        </p:nvGraphicFramePr>
        <p:xfrm>
          <a:off x="5284788" y="639763"/>
          <a:ext cx="6904036" cy="592984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6" descr="A screenshot of a cell phone&#10;&#10;Description automatically generated">
            <a:extLst>
              <a:ext uri="{FF2B5EF4-FFF2-40B4-BE49-F238E27FC236}">
                <a16:creationId xmlns:a16="http://schemas.microsoft.com/office/drawing/2014/main" id="{3C0B834F-786B-4739-BAF1-00FC7020E4C4}"/>
              </a:ext>
            </a:extLst>
          </p:cNvPr>
          <p:cNvPicPr>
            <a:picLocks noChangeAspect="1"/>
          </p:cNvPicPr>
          <p:nvPr/>
        </p:nvPicPr>
        <p:blipFill>
          <a:blip r:embed="rId9"/>
          <a:stretch>
            <a:fillRect/>
          </a:stretch>
        </p:blipFill>
        <p:spPr>
          <a:xfrm>
            <a:off x="9537897" y="5550620"/>
            <a:ext cx="1181686" cy="967716"/>
          </a:xfrm>
          <a:prstGeom prst="rect">
            <a:avLst/>
          </a:prstGeom>
        </p:spPr>
      </p:pic>
      <p:pic>
        <p:nvPicPr>
          <p:cNvPr id="2050" name="Picture 2" descr="C:\Users\kryswilliams\AppData\Local\Microsoft\Windows\Temporary Internet Files\Content.IE5\SA28FEP9\red-christmas-decoration-1448214891xCl[1].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flipH="1">
            <a:off x="65365" y="210453"/>
            <a:ext cx="4899200" cy="5824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3817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BCB3D0-62EC-4D8A-A9E7-991AF662DC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62C758D7-9BCC-44AD-98FB-A68CA52677F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Rectangle 13">
            <a:extLst>
              <a:ext uri="{FF2B5EF4-FFF2-40B4-BE49-F238E27FC236}">
                <a16:creationId xmlns:a16="http://schemas.microsoft.com/office/drawing/2014/main" id="{A890917F-0A64-4C0A-91F8-E4F6BE6AB8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938C8E05-3629-4B19-A965-0C926F9DE4F3}"/>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8" name="Rectangle 17">
            <a:extLst>
              <a:ext uri="{FF2B5EF4-FFF2-40B4-BE49-F238E27FC236}">
                <a16:creationId xmlns:a16="http://schemas.microsoft.com/office/drawing/2014/main" id="{9044F20B-3F79-4BBD-A9B8-33672B6A4A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9674F1B-4DA9-471D-99DF-9C48438DF36D}"/>
              </a:ext>
            </a:extLst>
          </p:cNvPr>
          <p:cNvSpPr>
            <a:spLocks noGrp="1"/>
          </p:cNvSpPr>
          <p:nvPr>
            <p:ph type="title"/>
          </p:nvPr>
        </p:nvSpPr>
        <p:spPr>
          <a:xfrm>
            <a:off x="680321" y="2063262"/>
            <a:ext cx="3739279" cy="2661052"/>
          </a:xfrm>
        </p:spPr>
        <p:txBody>
          <a:bodyPr>
            <a:normAutofit/>
          </a:bodyPr>
          <a:lstStyle/>
          <a:p>
            <a:pPr marL="571500" indent="-571500">
              <a:buFont typeface="Wingdings" panose="05000000000000000000" pitchFamily="2" charset="2"/>
              <a:buChar char="v"/>
            </a:pPr>
            <a:r>
              <a:rPr lang="en-US" sz="4400" dirty="0" smtClean="0"/>
              <a:t> </a:t>
            </a:r>
            <a:r>
              <a:rPr lang="en-US" sz="3100" dirty="0" smtClean="0"/>
              <a:t>RECAP   </a:t>
            </a:r>
            <a:r>
              <a:rPr lang="en-US" sz="3100" dirty="0"/>
              <a:t/>
            </a:r>
            <a:br>
              <a:rPr lang="en-US" sz="3100" dirty="0"/>
            </a:br>
            <a:r>
              <a:rPr lang="en-US" sz="3100" dirty="0" smtClean="0"/>
              <a:t/>
            </a:r>
            <a:br>
              <a:rPr lang="en-US" sz="3100" dirty="0" smtClean="0"/>
            </a:br>
            <a:r>
              <a:rPr lang="en-US" sz="3100" dirty="0" smtClean="0"/>
              <a:t>Why </a:t>
            </a:r>
            <a:r>
              <a:rPr lang="en-US" sz="3100" dirty="0" smtClean="0"/>
              <a:t>Are </a:t>
            </a:r>
            <a:r>
              <a:rPr lang="en-US" sz="3100" dirty="0" smtClean="0"/>
              <a:t>We Here?  </a:t>
            </a:r>
            <a:endParaRPr lang="en-US" sz="3100" dirty="0"/>
          </a:p>
        </p:txBody>
      </p:sp>
      <p:graphicFrame>
        <p:nvGraphicFramePr>
          <p:cNvPr id="5" name="Content Placeholder 2">
            <a:extLst>
              <a:ext uri="{FF2B5EF4-FFF2-40B4-BE49-F238E27FC236}">
                <a16:creationId xmlns:a16="http://schemas.microsoft.com/office/drawing/2014/main" id="{798C6828-CD3F-4868-B770-34C81D4AC3A7}"/>
              </a:ext>
            </a:extLst>
          </p:cNvPr>
          <p:cNvGraphicFramePr>
            <a:graphicFrameLocks noGrp="1"/>
          </p:cNvGraphicFramePr>
          <p:nvPr>
            <p:ph idx="1"/>
            <p:extLst>
              <p:ext uri="{D42A27DB-BD31-4B8C-83A1-F6EECF244321}">
                <p14:modId xmlns:p14="http://schemas.microsoft.com/office/powerpoint/2010/main" val="2402865238"/>
              </p:ext>
            </p:extLst>
          </p:nvPr>
        </p:nvGraphicFramePr>
        <p:xfrm>
          <a:off x="5437509" y="777860"/>
          <a:ext cx="5955658" cy="53853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082686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BCB3D0-62EC-4D8A-A9E7-991AF662DC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62C758D7-9BCC-44AD-98FB-A68CA52677F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Rectangle 13">
            <a:extLst>
              <a:ext uri="{FF2B5EF4-FFF2-40B4-BE49-F238E27FC236}">
                <a16:creationId xmlns:a16="http://schemas.microsoft.com/office/drawing/2014/main" id="{A890917F-0A64-4C0A-91F8-E4F6BE6AB8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938C8E05-3629-4B19-A965-0C926F9DE4F3}"/>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8" name="Rectangle 17">
            <a:extLst>
              <a:ext uri="{FF2B5EF4-FFF2-40B4-BE49-F238E27FC236}">
                <a16:creationId xmlns:a16="http://schemas.microsoft.com/office/drawing/2014/main" id="{9044F20B-3F79-4BBD-A9B8-33672B6A4A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ACADC5D-8BEA-429A-BAC8-8E6CABA65C33}"/>
              </a:ext>
            </a:extLst>
          </p:cNvPr>
          <p:cNvSpPr>
            <a:spLocks noGrp="1"/>
          </p:cNvSpPr>
          <p:nvPr>
            <p:ph type="title"/>
          </p:nvPr>
        </p:nvSpPr>
        <p:spPr>
          <a:xfrm>
            <a:off x="680321" y="2063262"/>
            <a:ext cx="3739279" cy="2661052"/>
          </a:xfrm>
        </p:spPr>
        <p:txBody>
          <a:bodyPr>
            <a:normAutofit/>
          </a:bodyPr>
          <a:lstStyle/>
          <a:p>
            <a:pPr algn="r"/>
            <a:r>
              <a:rPr lang="en-US" sz="4400"/>
              <a:t>VIDEO</a:t>
            </a:r>
          </a:p>
        </p:txBody>
      </p:sp>
      <p:graphicFrame>
        <p:nvGraphicFramePr>
          <p:cNvPr id="7" name="Content Placeholder 2">
            <a:hlinkClick r:id="rId4"/>
            <a:extLst>
              <a:ext uri="{FF2B5EF4-FFF2-40B4-BE49-F238E27FC236}">
                <a16:creationId xmlns:a16="http://schemas.microsoft.com/office/drawing/2014/main" id="{3AF7C301-2FE9-4AD5-B8C6-9A1E8021B75F}"/>
              </a:ext>
            </a:extLst>
          </p:cNvPr>
          <p:cNvGraphicFramePr>
            <a:graphicFrameLocks noGrp="1"/>
          </p:cNvGraphicFramePr>
          <p:nvPr>
            <p:ph idx="1"/>
            <p:extLst>
              <p:ext uri="{D42A27DB-BD31-4B8C-83A1-F6EECF244321}">
                <p14:modId xmlns:p14="http://schemas.microsoft.com/office/powerpoint/2010/main" val="3113004638"/>
              </p:ext>
            </p:extLst>
          </p:nvPr>
        </p:nvGraphicFramePr>
        <p:xfrm>
          <a:off x="5437509" y="777860"/>
          <a:ext cx="5955658" cy="538535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662044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A71C6-AA5C-4E91-8329-689479FCA77F}"/>
              </a:ext>
            </a:extLst>
          </p:cNvPr>
          <p:cNvSpPr>
            <a:spLocks noGrp="1"/>
          </p:cNvSpPr>
          <p:nvPr>
            <p:ph type="title"/>
          </p:nvPr>
        </p:nvSpPr>
        <p:spPr/>
        <p:txBody>
          <a:bodyPr>
            <a:normAutofit/>
          </a:bodyPr>
          <a:lstStyle/>
          <a:p>
            <a:pPr algn="ctr"/>
            <a:r>
              <a:rPr lang="en-US" sz="4800" dirty="0">
                <a:latin typeface="Aharoni" panose="02010803020104030203" pitchFamily="2" charset="-79"/>
                <a:cs typeface="Aharoni" panose="02010803020104030203" pitchFamily="2" charset="-79"/>
              </a:rPr>
              <a:t>Q &amp; A   </a:t>
            </a:r>
          </a:p>
        </p:txBody>
      </p:sp>
      <p:sp>
        <p:nvSpPr>
          <p:cNvPr id="3" name="Content Placeholder 2">
            <a:extLst>
              <a:ext uri="{FF2B5EF4-FFF2-40B4-BE49-F238E27FC236}">
                <a16:creationId xmlns:a16="http://schemas.microsoft.com/office/drawing/2014/main" id="{09F8881B-7A7E-4ECE-94D2-9507AE76F414}"/>
              </a:ext>
            </a:extLst>
          </p:cNvPr>
          <p:cNvSpPr>
            <a:spLocks noGrp="1"/>
          </p:cNvSpPr>
          <p:nvPr>
            <p:ph idx="1"/>
          </p:nvPr>
        </p:nvSpPr>
        <p:spPr>
          <a:xfrm>
            <a:off x="680321" y="2336872"/>
            <a:ext cx="11326149" cy="4521127"/>
          </a:xfrm>
        </p:spPr>
        <p:txBody>
          <a:bodyPr>
            <a:normAutofit fontScale="92500" lnSpcReduction="20000"/>
          </a:bodyPr>
          <a:lstStyle/>
          <a:p>
            <a:pPr marL="0" indent="0" algn="ctr">
              <a:buNone/>
            </a:pPr>
            <a:r>
              <a:rPr lang="en-US" sz="4000" dirty="0"/>
              <a:t>Audience Engagement</a:t>
            </a:r>
          </a:p>
          <a:p>
            <a:pPr marL="457200" lvl="1" indent="0">
              <a:buNone/>
            </a:pPr>
            <a:r>
              <a:rPr lang="en-US" dirty="0"/>
              <a:t>							</a:t>
            </a:r>
            <a:endParaRPr lang="en-US" dirty="0" smtClean="0"/>
          </a:p>
          <a:p>
            <a:pPr marL="457200" lvl="1" indent="0">
              <a:buNone/>
            </a:pPr>
            <a:endParaRPr lang="en-US" dirty="0"/>
          </a:p>
          <a:p>
            <a:pPr marL="457200" lvl="1" indent="0">
              <a:buNone/>
            </a:pPr>
            <a:r>
              <a:rPr lang="en-US" dirty="0" smtClean="0"/>
              <a:t>Hands </a:t>
            </a:r>
            <a:r>
              <a:rPr lang="en-US" dirty="0"/>
              <a:t>Down</a:t>
            </a:r>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endParaRPr lang="en-US" dirty="0"/>
          </a:p>
          <a:p>
            <a:pPr marL="457200" lvl="1" indent="0">
              <a:buNone/>
            </a:pPr>
            <a:r>
              <a:rPr lang="en-US" dirty="0"/>
              <a:t>Hands up							Hands Sideway</a:t>
            </a:r>
          </a:p>
        </p:txBody>
      </p:sp>
      <p:pic>
        <p:nvPicPr>
          <p:cNvPr id="5" name="Graphic 4" descr="Raised Hand">
            <a:extLst>
              <a:ext uri="{FF2B5EF4-FFF2-40B4-BE49-F238E27FC236}">
                <a16:creationId xmlns:a16="http://schemas.microsoft.com/office/drawing/2014/main" id="{FBADC18D-014E-4BCC-9D09-F3E387DF0720}"/>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621769" y="5190372"/>
            <a:ext cx="914400" cy="914400"/>
          </a:xfrm>
          <a:prstGeom prst="rect">
            <a:avLst/>
          </a:prstGeom>
        </p:spPr>
      </p:pic>
      <p:pic>
        <p:nvPicPr>
          <p:cNvPr id="13" name="Graphic 12" descr="Right Pointing Backhand Index ">
            <a:extLst>
              <a:ext uri="{FF2B5EF4-FFF2-40B4-BE49-F238E27FC236}">
                <a16:creationId xmlns:a16="http://schemas.microsoft.com/office/drawing/2014/main" id="{B51BA163-1269-4638-9808-CFA05CF09217}"/>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9836982" y="5345753"/>
            <a:ext cx="914400" cy="914400"/>
          </a:xfrm>
          <a:prstGeom prst="rect">
            <a:avLst/>
          </a:prstGeom>
        </p:spPr>
      </p:pic>
      <p:pic>
        <p:nvPicPr>
          <p:cNvPr id="15" name="Picture 14">
            <a:extLst>
              <a:ext uri="{FF2B5EF4-FFF2-40B4-BE49-F238E27FC236}">
                <a16:creationId xmlns:a16="http://schemas.microsoft.com/office/drawing/2014/main" id="{FC4699BF-D1C5-473A-85E2-FB618FD6863C}"/>
              </a:ext>
            </a:extLst>
          </p:cNvPr>
          <p:cNvPicPr>
            <a:picLocks noChangeAspect="1"/>
          </p:cNvPicPr>
          <p:nvPr/>
        </p:nvPicPr>
        <p:blipFill>
          <a:blip r:embed="rId6">
            <a:extLst>
              <a:ext uri="{837473B0-CC2E-450A-ABE3-18F120FF3D39}">
                <a1611:picAttrSrcUrl xmlns:a1611="http://schemas.microsoft.com/office/drawing/2016/11/main" xmlns="" r:id="rId7"/>
              </a:ext>
            </a:extLst>
          </a:blip>
          <a:stretch>
            <a:fillRect/>
          </a:stretch>
        </p:blipFill>
        <p:spPr>
          <a:xfrm>
            <a:off x="9687339" y="3310994"/>
            <a:ext cx="914400" cy="914400"/>
          </a:xfrm>
          <a:prstGeom prst="rect">
            <a:avLst/>
          </a:prstGeom>
        </p:spPr>
      </p:pic>
      <p:pic>
        <p:nvPicPr>
          <p:cNvPr id="20" name="Graphic 19" descr="Help">
            <a:extLst>
              <a:ext uri="{FF2B5EF4-FFF2-40B4-BE49-F238E27FC236}">
                <a16:creationId xmlns:a16="http://schemas.microsoft.com/office/drawing/2014/main" id="{3D6A091B-E6A6-49A8-AFFB-FB07F1C58BD4}"/>
              </a:ext>
            </a:extLst>
          </p:cNvPr>
          <p:cNvPicPr>
            <a:picLocks noChangeAspect="1"/>
          </p:cNvPicPr>
          <p:nvPr/>
        </p:nvPicPr>
        <p:blipFill>
          <a:blip r:embed="rId8">
            <a:extLst>
              <a:ext uri="{96DAC541-7B7A-43D3-8B79-37D633B846F1}">
                <asvg:svgBlip xmlns:asvg="http://schemas.microsoft.com/office/drawing/2016/SVG/main" xmlns="" r:embed="rId11"/>
              </a:ext>
            </a:extLst>
          </a:blip>
          <a:stretch>
            <a:fillRect/>
          </a:stretch>
        </p:blipFill>
        <p:spPr>
          <a:xfrm>
            <a:off x="10601739" y="615689"/>
            <a:ext cx="1652653" cy="1319586"/>
          </a:xfrm>
          <a:prstGeom prst="rect">
            <a:avLst/>
          </a:prstGeom>
        </p:spPr>
      </p:pic>
    </p:spTree>
    <p:extLst>
      <p:ext uri="{BB962C8B-B14F-4D97-AF65-F5344CB8AC3E}">
        <p14:creationId xmlns:p14="http://schemas.microsoft.com/office/powerpoint/2010/main" val="5974953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5321D838-2C7E-4177-9DD3-DAC78324A2B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Picture 11">
            <a:extLst>
              <a:ext uri="{FF2B5EF4-FFF2-40B4-BE49-F238E27FC236}">
                <a16:creationId xmlns:a16="http://schemas.microsoft.com/office/drawing/2014/main" id="{0146E45C-1450-4186-B501-74F221F897A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4" name="Picture 13">
            <a:extLst>
              <a:ext uri="{FF2B5EF4-FFF2-40B4-BE49-F238E27FC236}">
                <a16:creationId xmlns:a16="http://schemas.microsoft.com/office/drawing/2014/main" id="{EEDDA48B-BC04-4915-ADA3-A1A9522EB0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6" name="Rectangle 15">
            <a:extLst>
              <a:ext uri="{FF2B5EF4-FFF2-40B4-BE49-F238E27FC236}">
                <a16:creationId xmlns:a16="http://schemas.microsoft.com/office/drawing/2014/main" id="{78C9D07A-5A22-4E55-B18A-47CF07E508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3D71E629-0739-4A59-972B-A9E9A4500E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0" name="Rectangle 19">
            <a:extLst>
              <a:ext uri="{FF2B5EF4-FFF2-40B4-BE49-F238E27FC236}">
                <a16:creationId xmlns:a16="http://schemas.microsoft.com/office/drawing/2014/main" id="{2F84762E-7FCC-4EAF-B9E7-CE7214491E0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927A1389-2A5D-4886-AD82-F213767E673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sp>
        <p:nvSpPr>
          <p:cNvPr id="24" name="Rectangle 23">
            <a:extLst>
              <a:ext uri="{FF2B5EF4-FFF2-40B4-BE49-F238E27FC236}">
                <a16:creationId xmlns:a16="http://schemas.microsoft.com/office/drawing/2014/main" id="{A1038667-0C3F-4764-A24D-DA9D9B4748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6AC2195B-895A-4535-8ECD-9F5B669C5CA5}"/>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28" name="Rectangle 27">
            <a:extLst>
              <a:ext uri="{FF2B5EF4-FFF2-40B4-BE49-F238E27FC236}">
                <a16:creationId xmlns:a16="http://schemas.microsoft.com/office/drawing/2014/main" id="{571EEFCA-9235-4BC2-85C3-A4EC6EE57A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5A432B0-5381-4BEC-95E6-9ABB73700325}"/>
              </a:ext>
            </a:extLst>
          </p:cNvPr>
          <p:cNvSpPr>
            <a:spLocks noGrp="1"/>
          </p:cNvSpPr>
          <p:nvPr>
            <p:ph type="title"/>
          </p:nvPr>
        </p:nvSpPr>
        <p:spPr>
          <a:xfrm>
            <a:off x="680322" y="2063262"/>
            <a:ext cx="3739278" cy="2661138"/>
          </a:xfrm>
        </p:spPr>
        <p:txBody>
          <a:bodyPr vert="horz" lIns="91440" tIns="45720" rIns="91440" bIns="45720" rtlCol="0" anchor="ctr">
            <a:normAutofit/>
          </a:bodyPr>
          <a:lstStyle/>
          <a:p>
            <a:pPr algn="r"/>
            <a:r>
              <a:rPr lang="en-US" sz="5000"/>
              <a:t>Calendar of Upcoming Events</a:t>
            </a:r>
          </a:p>
        </p:txBody>
      </p:sp>
      <p:sp>
        <p:nvSpPr>
          <p:cNvPr id="3" name="Content Placeholder 2">
            <a:extLst>
              <a:ext uri="{FF2B5EF4-FFF2-40B4-BE49-F238E27FC236}">
                <a16:creationId xmlns:a16="http://schemas.microsoft.com/office/drawing/2014/main" id="{C239274A-CF8B-4278-8F13-7697EB704D6F}"/>
              </a:ext>
            </a:extLst>
          </p:cNvPr>
          <p:cNvSpPr>
            <a:spLocks noGrp="1"/>
          </p:cNvSpPr>
          <p:nvPr>
            <p:ph idx="1"/>
          </p:nvPr>
        </p:nvSpPr>
        <p:spPr>
          <a:xfrm>
            <a:off x="197568" y="231007"/>
            <a:ext cx="3739277" cy="1116622"/>
          </a:xfrm>
        </p:spPr>
        <p:txBody>
          <a:bodyPr vert="horz" lIns="91440" tIns="45720" rIns="91440" bIns="45720" rtlCol="0">
            <a:normAutofit fontScale="25000" lnSpcReduction="20000"/>
          </a:bodyPr>
          <a:lstStyle/>
          <a:p>
            <a:pPr marL="0" indent="0">
              <a:buNone/>
            </a:pPr>
            <a:r>
              <a:rPr lang="en-US" sz="5600" dirty="0" smtClean="0">
                <a:latin typeface="+mj-lt"/>
                <a:cs typeface="Aharoni" panose="02010803020104030203" pitchFamily="2" charset="-79"/>
              </a:rPr>
              <a:t>December 18</a:t>
            </a:r>
            <a:r>
              <a:rPr lang="en-US" sz="5600" baseline="30000" dirty="0" smtClean="0">
                <a:latin typeface="+mj-lt"/>
                <a:cs typeface="Aharoni" panose="02010803020104030203" pitchFamily="2" charset="-79"/>
              </a:rPr>
              <a:t>th</a:t>
            </a:r>
            <a:r>
              <a:rPr lang="en-US" sz="5600" dirty="0" smtClean="0">
                <a:latin typeface="+mj-lt"/>
                <a:cs typeface="Aharoni" panose="02010803020104030203" pitchFamily="2" charset="-79"/>
              </a:rPr>
              <a:t> Bank On BR Meeting  2 pm – Pelican State Credit Union Corporate Office </a:t>
            </a:r>
          </a:p>
          <a:p>
            <a:pPr marL="0" indent="0">
              <a:buNone/>
            </a:pPr>
            <a:r>
              <a:rPr lang="en-US" sz="5600" dirty="0" smtClean="0">
                <a:latin typeface="+mj-lt"/>
                <a:cs typeface="Aharoni" panose="02010803020104030203" pitchFamily="2" charset="-79"/>
              </a:rPr>
              <a:t>January 15</a:t>
            </a:r>
            <a:r>
              <a:rPr lang="en-US" sz="5600" baseline="30000" dirty="0" smtClean="0">
                <a:latin typeface="+mj-lt"/>
                <a:cs typeface="Aharoni" panose="02010803020104030203" pitchFamily="2" charset="-79"/>
              </a:rPr>
              <a:t>th</a:t>
            </a:r>
            <a:r>
              <a:rPr lang="en-US" sz="5600" dirty="0" smtClean="0">
                <a:latin typeface="+mj-lt"/>
                <a:cs typeface="Aharoni" panose="02010803020104030203" pitchFamily="2" charset="-79"/>
              </a:rPr>
              <a:t>  - Put the Fun Back into your Tax Refund  Workshop </a:t>
            </a:r>
            <a:r>
              <a:rPr lang="en-US" sz="5600" dirty="0" smtClean="0">
                <a:latin typeface="+mj-lt"/>
                <a:cs typeface="Aharoni" panose="02010803020104030203" pitchFamily="2" charset="-79"/>
              </a:rPr>
              <a:t>Goodwood </a:t>
            </a:r>
            <a:r>
              <a:rPr lang="en-US" sz="5600" dirty="0" smtClean="0">
                <a:latin typeface="+mj-lt"/>
                <a:cs typeface="Aharoni" panose="02010803020104030203" pitchFamily="2" charset="-79"/>
              </a:rPr>
              <a:t>Library   </a:t>
            </a:r>
          </a:p>
          <a:p>
            <a:pPr marL="0" indent="0">
              <a:buNone/>
            </a:pPr>
            <a:r>
              <a:rPr lang="en-US" sz="5600" dirty="0" smtClean="0">
                <a:latin typeface="+mj-lt"/>
                <a:cs typeface="Aharoni" panose="02010803020104030203" pitchFamily="2" charset="-79"/>
              </a:rPr>
              <a:t>January 17</a:t>
            </a:r>
            <a:r>
              <a:rPr lang="en-US" sz="5600" baseline="30000" dirty="0" smtClean="0">
                <a:latin typeface="+mj-lt"/>
                <a:cs typeface="Aharoni" panose="02010803020104030203" pitchFamily="2" charset="-79"/>
              </a:rPr>
              <a:t>th</a:t>
            </a:r>
            <a:r>
              <a:rPr lang="en-US" sz="5600" dirty="0" smtClean="0">
                <a:latin typeface="+mj-lt"/>
                <a:cs typeface="Aharoni" panose="02010803020104030203" pitchFamily="2" charset="-79"/>
              </a:rPr>
              <a:t>  2019 CAABC  Action Planning </a:t>
            </a:r>
            <a:r>
              <a:rPr lang="en-US" sz="5600" dirty="0" smtClean="0">
                <a:latin typeface="+mj-lt"/>
                <a:cs typeface="Aharoni" panose="02010803020104030203" pitchFamily="2" charset="-79"/>
              </a:rPr>
              <a:t>Session  </a:t>
            </a:r>
            <a:r>
              <a:rPr lang="en-US" sz="5600" dirty="0" smtClean="0">
                <a:latin typeface="+mj-lt"/>
                <a:cs typeface="Aharoni" panose="02010803020104030203" pitchFamily="2" charset="-79"/>
              </a:rPr>
              <a:t>9 – 3 pm United Way  </a:t>
            </a:r>
          </a:p>
        </p:txBody>
      </p:sp>
      <p:pic>
        <p:nvPicPr>
          <p:cNvPr id="5" name="Graphic 4" descr="Daily Calendar">
            <a:extLst>
              <a:ext uri="{FF2B5EF4-FFF2-40B4-BE49-F238E27FC236}">
                <a16:creationId xmlns:a16="http://schemas.microsoft.com/office/drawing/2014/main" id="{7F69FF21-0C35-4912-9F72-9F58E5DF7ABF}"/>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5626167" y="640080"/>
            <a:ext cx="5577840" cy="5577840"/>
          </a:xfrm>
          <a:prstGeom prst="rect">
            <a:avLst/>
          </a:prstGeom>
          <a:ln>
            <a:noFill/>
          </a:ln>
          <a:effectLst>
            <a:outerShdw blurRad="76200" dist="63500" dir="5040000" algn="tl" rotWithShape="0">
              <a:srgbClr val="000000">
                <a:alpha val="41000"/>
              </a:srgbClr>
            </a:outerShdw>
          </a:effectLst>
        </p:spPr>
      </p:pic>
      <p:sp>
        <p:nvSpPr>
          <p:cNvPr id="4" name="TextBox 3"/>
          <p:cNvSpPr txBox="1"/>
          <p:nvPr/>
        </p:nvSpPr>
        <p:spPr>
          <a:xfrm>
            <a:off x="101573" y="5164921"/>
            <a:ext cx="4291431" cy="1384995"/>
          </a:xfrm>
          <a:prstGeom prst="rect">
            <a:avLst/>
          </a:prstGeom>
          <a:noFill/>
        </p:spPr>
        <p:txBody>
          <a:bodyPr wrap="none" rtlCol="0">
            <a:spAutoFit/>
          </a:bodyPr>
          <a:lstStyle/>
          <a:p>
            <a:r>
              <a:rPr lang="en-US" sz="1400" dirty="0" smtClean="0">
                <a:cs typeface="Aharoni" panose="02010803020104030203"/>
              </a:rPr>
              <a:t>February </a:t>
            </a:r>
            <a:r>
              <a:rPr lang="en-US" sz="1400" dirty="0">
                <a:cs typeface="Aharoni" panose="02010803020104030203"/>
              </a:rPr>
              <a:t>9th – Super Tax Day Goodwood Library    </a:t>
            </a:r>
          </a:p>
          <a:p>
            <a:r>
              <a:rPr lang="en-US" sz="1400" dirty="0" smtClean="0">
                <a:cs typeface="Aharoni" panose="02010803020104030203"/>
              </a:rPr>
              <a:t>February </a:t>
            </a:r>
            <a:r>
              <a:rPr lang="en-US" sz="1400" dirty="0">
                <a:cs typeface="Aharoni" panose="02010803020104030203"/>
              </a:rPr>
              <a:t>25 – March 2nd – America Saves Week </a:t>
            </a:r>
          </a:p>
          <a:p>
            <a:r>
              <a:rPr lang="en-US" sz="1400" dirty="0">
                <a:cs typeface="Aharoni" panose="02010803020104030203"/>
              </a:rPr>
              <a:t>March 2019- Site </a:t>
            </a:r>
            <a:r>
              <a:rPr lang="en-US" sz="1400" dirty="0" smtClean="0">
                <a:cs typeface="Aharoni" panose="02010803020104030203"/>
              </a:rPr>
              <a:t>Visits   https</a:t>
            </a:r>
            <a:r>
              <a:rPr lang="en-US" sz="1400" dirty="0">
                <a:cs typeface="Aharoni" panose="02010803020104030203"/>
              </a:rPr>
              <a:t>://americasavesweek.org/   </a:t>
            </a:r>
          </a:p>
          <a:p>
            <a:r>
              <a:rPr lang="en-US" sz="1400" dirty="0" smtClean="0">
                <a:cs typeface="Aharoni" panose="02010803020104030203"/>
              </a:rPr>
              <a:t>April </a:t>
            </a:r>
            <a:r>
              <a:rPr lang="en-US" sz="1400" dirty="0">
                <a:cs typeface="Aharoni" panose="02010803020104030203"/>
              </a:rPr>
              <a:t>2019- Action Session Reporting </a:t>
            </a:r>
          </a:p>
          <a:p>
            <a:r>
              <a:rPr lang="en-US" sz="1400" dirty="0">
                <a:cs typeface="Aharoni" panose="02010803020104030203"/>
              </a:rPr>
              <a:t>May 2019 – Asset Building Summit – One </a:t>
            </a:r>
            <a:r>
              <a:rPr lang="en-US" sz="1400" dirty="0" smtClean="0">
                <a:cs typeface="Aharoni" panose="02010803020104030203"/>
              </a:rPr>
              <a:t>Day </a:t>
            </a:r>
            <a:r>
              <a:rPr lang="en-US" sz="1400" dirty="0">
                <a:cs typeface="Aharoni" panose="02010803020104030203"/>
              </a:rPr>
              <a:t>– </a:t>
            </a:r>
            <a:endParaRPr lang="en-US" sz="1400" dirty="0" smtClean="0">
              <a:cs typeface="Aharoni" panose="02010803020104030203"/>
            </a:endParaRPr>
          </a:p>
          <a:p>
            <a:r>
              <a:rPr lang="en-US" sz="1400" dirty="0" smtClean="0">
                <a:cs typeface="Aharoni" panose="02010803020104030203"/>
              </a:rPr>
              <a:t>Financial Integration </a:t>
            </a:r>
            <a:endParaRPr lang="en-US" sz="1400" dirty="0">
              <a:cs typeface="Aharoni" panose="02010803020104030203"/>
            </a:endParaRPr>
          </a:p>
        </p:txBody>
      </p:sp>
    </p:spTree>
    <p:extLst>
      <p:ext uri="{BB962C8B-B14F-4D97-AF65-F5344CB8AC3E}">
        <p14:creationId xmlns:p14="http://schemas.microsoft.com/office/powerpoint/2010/main" val="19817443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70" name="Picture 45">
            <a:extLst>
              <a:ext uri="{FF2B5EF4-FFF2-40B4-BE49-F238E27FC236}">
                <a16:creationId xmlns:a16="http://schemas.microsoft.com/office/drawing/2014/main" id="{01A3CA1B-1530-4046-A299-90F41FE7FBF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1" name="Picture 47">
            <a:extLst>
              <a:ext uri="{FF2B5EF4-FFF2-40B4-BE49-F238E27FC236}">
                <a16:creationId xmlns:a16="http://schemas.microsoft.com/office/drawing/2014/main" id="{785DE991-651A-4067-9345-354591453204}"/>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72" name="Picture 49">
            <a:extLst>
              <a:ext uri="{FF2B5EF4-FFF2-40B4-BE49-F238E27FC236}">
                <a16:creationId xmlns:a16="http://schemas.microsoft.com/office/drawing/2014/main" id="{B1A7D09E-FC38-41AC-AD2B-A9DCCFCBE68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73" name="Rectangle 51">
            <a:extLst>
              <a:ext uri="{FF2B5EF4-FFF2-40B4-BE49-F238E27FC236}">
                <a16:creationId xmlns:a16="http://schemas.microsoft.com/office/drawing/2014/main" id="{3717E301-9A1C-441F-BCE3-A7978A1C31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Rectangle 53">
            <a:extLst>
              <a:ext uri="{FF2B5EF4-FFF2-40B4-BE49-F238E27FC236}">
                <a16:creationId xmlns:a16="http://schemas.microsoft.com/office/drawing/2014/main" id="{4C92FBE1-7876-42B4-BB11-46FF68221E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5" name="Group 55">
            <a:extLst>
              <a:ext uri="{FF2B5EF4-FFF2-40B4-BE49-F238E27FC236}">
                <a16:creationId xmlns:a16="http://schemas.microsoft.com/office/drawing/2014/main" id="{4C7E708D-45DA-4CB6-811B-A0C9DB917D2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57" name="Rectangle 56">
              <a:extLst>
                <a:ext uri="{FF2B5EF4-FFF2-40B4-BE49-F238E27FC236}">
                  <a16:creationId xmlns:a16="http://schemas.microsoft.com/office/drawing/2014/main" id="{FEE1D68B-DE71-4E13-91FF-5F0D86B4BD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57">
              <a:extLst>
                <a:ext uri="{FF2B5EF4-FFF2-40B4-BE49-F238E27FC236}">
                  <a16:creationId xmlns:a16="http://schemas.microsoft.com/office/drawing/2014/main" id="{22AEA008-3C62-4CAA-801A-612B2C914024}"/>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sp>
        <p:nvSpPr>
          <p:cNvPr id="77" name="Rectangle 59">
            <a:extLst>
              <a:ext uri="{FF2B5EF4-FFF2-40B4-BE49-F238E27FC236}">
                <a16:creationId xmlns:a16="http://schemas.microsoft.com/office/drawing/2014/main" id="{8BDBFFC4-DA11-4286-BAD2-13798534F3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4340981"/>
            <a:ext cx="8968085" cy="1660332"/>
          </a:xfrm>
          <a:prstGeom prst="rect">
            <a:avLst/>
          </a:prstGeom>
          <a:solidFill>
            <a:schemeClr val="bg1">
              <a:lumMod val="95000"/>
              <a:lumOff val="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a:extLst>
              <a:ext uri="{FF2B5EF4-FFF2-40B4-BE49-F238E27FC236}">
                <a16:creationId xmlns:a16="http://schemas.microsoft.com/office/drawing/2014/main" id="{CC35C378-83C8-43BC-B41A-90CE1FB12AAE}"/>
              </a:ext>
            </a:extLst>
          </p:cNvPr>
          <p:cNvSpPr txBox="1"/>
          <p:nvPr/>
        </p:nvSpPr>
        <p:spPr>
          <a:xfrm>
            <a:off x="0" y="4340980"/>
            <a:ext cx="8968084" cy="1615722"/>
          </a:xfrm>
          <a:prstGeom prst="rect">
            <a:avLst/>
          </a:prstGeom>
        </p:spPr>
        <p:txBody>
          <a:bodyPr vert="horz" lIns="91440" tIns="45720" rIns="91440" bIns="45720" rtlCol="0" anchor="b">
            <a:normAutofit fontScale="85000" lnSpcReduction="10000"/>
          </a:bodyPr>
          <a:lstStyle/>
          <a:p>
            <a:pPr algn="r" defTabSz="914400">
              <a:lnSpc>
                <a:spcPct val="90000"/>
              </a:lnSpc>
              <a:spcBef>
                <a:spcPct val="0"/>
              </a:spcBef>
              <a:spcAft>
                <a:spcPts val="600"/>
              </a:spcAft>
            </a:pPr>
            <a:r>
              <a:rPr lang="en-US" sz="3700" dirty="0">
                <a:latin typeface="+mj-lt"/>
                <a:ea typeface="+mj-ea"/>
                <a:cs typeface="+mj-cs"/>
              </a:rPr>
              <a:t>Pre-Survey and Info Tech Introduction</a:t>
            </a:r>
          </a:p>
          <a:p>
            <a:pPr algn="r" defTabSz="914400">
              <a:lnSpc>
                <a:spcPct val="90000"/>
              </a:lnSpc>
              <a:spcBef>
                <a:spcPct val="0"/>
              </a:spcBef>
              <a:spcAft>
                <a:spcPts val="600"/>
              </a:spcAft>
            </a:pPr>
            <a:endParaRPr lang="en-US" sz="3700" dirty="0">
              <a:latin typeface="+mj-lt"/>
              <a:ea typeface="+mj-ea"/>
              <a:cs typeface="+mj-cs"/>
            </a:endParaRPr>
          </a:p>
          <a:p>
            <a:pPr algn="r" defTabSz="914400">
              <a:lnSpc>
                <a:spcPct val="90000"/>
              </a:lnSpc>
              <a:spcBef>
                <a:spcPct val="0"/>
              </a:spcBef>
              <a:spcAft>
                <a:spcPts val="600"/>
              </a:spcAft>
            </a:pPr>
            <a:r>
              <a:rPr lang="en-US" sz="3600" u="sng" dirty="0"/>
              <a:t>https://caabc.info-tech.systems/take-survey/survey-2/</a:t>
            </a:r>
            <a:endParaRPr lang="en-US" sz="3600" dirty="0">
              <a:latin typeface="+mj-lt"/>
              <a:ea typeface="+mj-ea"/>
              <a:cs typeface="+mj-cs"/>
            </a:endParaRPr>
          </a:p>
        </p:txBody>
      </p:sp>
      <p:pic>
        <p:nvPicPr>
          <p:cNvPr id="41" name="Content Placeholder 4" descr="A close up of a logo&#10;&#10;Description automatically generated">
            <a:extLst>
              <a:ext uri="{FF2B5EF4-FFF2-40B4-BE49-F238E27FC236}">
                <a16:creationId xmlns:a16="http://schemas.microsoft.com/office/drawing/2014/main" id="{449BAA89-E33B-4BC4-85BB-190CD05291A6}"/>
              </a:ext>
            </a:extLst>
          </p:cNvPr>
          <p:cNvPicPr>
            <a:picLocks noChangeAspect="1"/>
          </p:cNvPicPr>
          <p:nvPr/>
        </p:nvPicPr>
        <p:blipFill>
          <a:blip r:embed="rId5">
            <a:extLst>
              <a:ext uri="{837473B0-CC2E-450A-ABE3-18F120FF3D39}">
                <a1611:picAttrSrcUrl xmlns:a1611="http://schemas.microsoft.com/office/drawing/2016/11/main" xmlns="" r:id="rId7"/>
              </a:ext>
            </a:extLst>
          </a:blip>
          <a:stretch>
            <a:fillRect/>
          </a:stretch>
        </p:blipFill>
        <p:spPr>
          <a:xfrm>
            <a:off x="1319300" y="958286"/>
            <a:ext cx="3942727" cy="2937331"/>
          </a:xfrm>
          <a:prstGeom prst="rect">
            <a:avLst/>
          </a:prstGeom>
          <a:ln>
            <a:noFill/>
          </a:ln>
          <a:effectLst>
            <a:outerShdw blurRad="76200" dist="63500" dir="5040000" algn="tl" rotWithShape="0">
              <a:srgbClr val="000000">
                <a:alpha val="41000"/>
              </a:srgbClr>
            </a:outerShdw>
          </a:effectLst>
        </p:spPr>
      </p:pic>
      <p:pic>
        <p:nvPicPr>
          <p:cNvPr id="9" name="Picture 8" descr="A close up of a logo&#10;&#10;Description automatically generated">
            <a:extLst>
              <a:ext uri="{FF2B5EF4-FFF2-40B4-BE49-F238E27FC236}">
                <a16:creationId xmlns:a16="http://schemas.microsoft.com/office/drawing/2014/main" id="{A29C8FCE-932E-4B7D-A95F-EF9F55E02B77}"/>
              </a:ext>
            </a:extLst>
          </p:cNvPr>
          <p:cNvPicPr>
            <a:picLocks noChangeAspect="1"/>
          </p:cNvPicPr>
          <p:nvPr/>
        </p:nvPicPr>
        <p:blipFill>
          <a:blip r:embed="rId8">
            <a:extLst>
              <a:ext uri="{837473B0-CC2E-450A-ABE3-18F120FF3D39}">
                <a1611:picAttrSrcUrl xmlns:a1611="http://schemas.microsoft.com/office/drawing/2016/11/main" xmlns="" r:id="rId9"/>
              </a:ext>
            </a:extLst>
          </a:blip>
          <a:stretch>
            <a:fillRect/>
          </a:stretch>
        </p:blipFill>
        <p:spPr>
          <a:xfrm>
            <a:off x="5333842" y="643467"/>
            <a:ext cx="3054046" cy="3054046"/>
          </a:xfrm>
          <a:prstGeom prst="rect">
            <a:avLst/>
          </a:prstGeom>
          <a:ln>
            <a:noFill/>
          </a:ln>
          <a:effectLst>
            <a:outerShdw blurRad="76200" dist="63500" dir="5040000" algn="tl" rotWithShape="0">
              <a:srgbClr val="000000">
                <a:alpha val="41000"/>
              </a:srgbClr>
            </a:outerShdw>
          </a:effectLst>
        </p:spPr>
      </p:pic>
      <p:sp>
        <p:nvSpPr>
          <p:cNvPr id="78" name="Rectangle 61">
            <a:extLst>
              <a:ext uri="{FF2B5EF4-FFF2-40B4-BE49-F238E27FC236}">
                <a16:creationId xmlns:a16="http://schemas.microsoft.com/office/drawing/2014/main" id="{156C27C7-678B-4ED3-9B3D-3D3029CBFA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4340981"/>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63">
            <a:extLst>
              <a:ext uri="{FF2B5EF4-FFF2-40B4-BE49-F238E27FC236}">
                <a16:creationId xmlns:a16="http://schemas.microsoft.com/office/drawing/2014/main" id="{EC6E33E8-C97E-4AB7-8165-99CF27048C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993754"/>
            <a:ext cx="8968085" cy="275942"/>
          </a:xfrm>
          <a:prstGeom prst="rect">
            <a:avLst/>
          </a:prstGeom>
          <a:blipFill>
            <a:blip r:embed="rId10"/>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5">
            <a:extLst>
              <a:ext uri="{FF2B5EF4-FFF2-40B4-BE49-F238E27FC236}">
                <a16:creationId xmlns:a16="http://schemas.microsoft.com/office/drawing/2014/main" id="{D9502806-6965-41AA-990C-D508AFD3D1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5993754"/>
            <a:ext cx="3080285" cy="275942"/>
          </a:xfrm>
          <a:prstGeom prst="rect">
            <a:avLst/>
          </a:prstGeom>
          <a:blipFill>
            <a:blip r:embed="rId1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B4777F-1447-41BF-A165-1BB2E67109FB}"/>
              </a:ext>
            </a:extLst>
          </p:cNvPr>
          <p:cNvSpPr/>
          <p:nvPr/>
        </p:nvSpPr>
        <p:spPr>
          <a:xfrm>
            <a:off x="-333387" y="-39544"/>
            <a:ext cx="3732586" cy="923330"/>
          </a:xfrm>
          <a:prstGeom prst="rect">
            <a:avLst/>
          </a:prstGeom>
          <a:noFill/>
        </p:spPr>
        <p:txBody>
          <a:bodyPr wrap="squar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Next </a:t>
            </a:r>
          </a:p>
        </p:txBody>
      </p:sp>
    </p:spTree>
    <p:extLst>
      <p:ext uri="{BB962C8B-B14F-4D97-AF65-F5344CB8AC3E}">
        <p14:creationId xmlns:p14="http://schemas.microsoft.com/office/powerpoint/2010/main" val="18088875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A86C8-C712-44F1-84A5-E7D638FADBAB}"/>
              </a:ext>
            </a:extLst>
          </p:cNvPr>
          <p:cNvSpPr>
            <a:spLocks noGrp="1"/>
          </p:cNvSpPr>
          <p:nvPr>
            <p:ph type="title"/>
          </p:nvPr>
        </p:nvSpPr>
        <p:spPr>
          <a:xfrm>
            <a:off x="1371600" y="79435"/>
            <a:ext cx="10820400" cy="1080938"/>
          </a:xfrm>
        </p:spPr>
        <p:txBody>
          <a:bodyPr/>
          <a:lstStyle/>
          <a:p>
            <a:pPr algn="ctr"/>
            <a:r>
              <a:rPr lang="en-US" dirty="0" smtClean="0"/>
              <a:t>The Alice Report</a:t>
            </a:r>
            <a:r>
              <a:rPr lang="en-US" sz="1100" dirty="0" smtClean="0"/>
              <a:t> </a:t>
            </a:r>
            <a:endParaRPr lang="en-US" sz="1100" dirty="0"/>
          </a:p>
        </p:txBody>
      </p:sp>
      <p:sp>
        <p:nvSpPr>
          <p:cNvPr id="3" name="Rectangle 2"/>
          <p:cNvSpPr/>
          <p:nvPr/>
        </p:nvSpPr>
        <p:spPr>
          <a:xfrm>
            <a:off x="1805354" y="1629508"/>
            <a:ext cx="7338646" cy="584775"/>
          </a:xfrm>
          <a:prstGeom prst="rect">
            <a:avLst/>
          </a:prstGeom>
        </p:spPr>
        <p:txBody>
          <a:bodyPr wrap="square">
            <a:spAutoFit/>
          </a:bodyPr>
          <a:lstStyle/>
          <a:p>
            <a:endParaRPr lang="en-US" sz="1400" dirty="0"/>
          </a:p>
          <a:p>
            <a:endParaRPr lang="en-US" dirty="0"/>
          </a:p>
        </p:txBody>
      </p:sp>
      <p:sp>
        <p:nvSpPr>
          <p:cNvPr id="5" name="Rectangle 4"/>
          <p:cNvSpPr/>
          <p:nvPr/>
        </p:nvSpPr>
        <p:spPr>
          <a:xfrm>
            <a:off x="1371600" y="1582341"/>
            <a:ext cx="10820400" cy="5109091"/>
          </a:xfrm>
          <a:prstGeom prst="rect">
            <a:avLst/>
          </a:prstGeom>
        </p:spPr>
        <p:txBody>
          <a:bodyPr wrap="square">
            <a:spAutoFit/>
          </a:bodyPr>
          <a:lstStyle/>
          <a:p>
            <a:pPr fontAlgn="base"/>
            <a:r>
              <a:rPr lang="en-US" b="1" dirty="0"/>
              <a:t>WHAT DOES ALICE STAND FOR?</a:t>
            </a:r>
          </a:p>
          <a:p>
            <a:pPr fontAlgn="base"/>
            <a:r>
              <a:rPr lang="en-US" sz="1200" b="1" dirty="0"/>
              <a:t>ALICE</a:t>
            </a:r>
            <a:r>
              <a:rPr lang="en-US" sz="1200" dirty="0"/>
              <a:t> is a United Way acronym that stands for </a:t>
            </a:r>
            <a:r>
              <a:rPr lang="en-US" sz="1200" b="1" dirty="0"/>
              <a:t>A</a:t>
            </a:r>
            <a:r>
              <a:rPr lang="en-US" sz="1200" dirty="0"/>
              <a:t>sset </a:t>
            </a:r>
            <a:r>
              <a:rPr lang="en-US" sz="1200" b="1" dirty="0"/>
              <a:t>L</a:t>
            </a:r>
            <a:r>
              <a:rPr lang="en-US" sz="1200" dirty="0"/>
              <a:t>imited, </a:t>
            </a:r>
            <a:r>
              <a:rPr lang="en-US" sz="1200" b="1" dirty="0"/>
              <a:t>I</a:t>
            </a:r>
            <a:r>
              <a:rPr lang="en-US" sz="1200" dirty="0"/>
              <a:t>ncome </a:t>
            </a:r>
            <a:r>
              <a:rPr lang="en-US" sz="1200" b="1" dirty="0"/>
              <a:t>C</a:t>
            </a:r>
            <a:r>
              <a:rPr lang="en-US" sz="1200" dirty="0"/>
              <a:t>onstrained, </a:t>
            </a:r>
            <a:r>
              <a:rPr lang="en-US" sz="1200" b="1" dirty="0"/>
              <a:t>E</a:t>
            </a:r>
            <a:r>
              <a:rPr lang="en-US" sz="1200" dirty="0"/>
              <a:t>mployed.</a:t>
            </a:r>
          </a:p>
          <a:p>
            <a:pPr fontAlgn="base"/>
            <a:r>
              <a:rPr lang="en-US" sz="1200" b="1" dirty="0"/>
              <a:t> </a:t>
            </a:r>
          </a:p>
          <a:p>
            <a:pPr fontAlgn="base"/>
            <a:r>
              <a:rPr lang="en-US" sz="1200" dirty="0"/>
              <a:t>ALICE is your child care worker, your parent on Social Security, the cashier at your supermarket, the gas attendant, the salesperson at your big box store, your waitress, a home health aide, an office clerk. ALICE cannot always pay the bills, has little or nothing in savings, and is forced to make tough choices such as deciding between quality child care or paying the rent. One unexpected car repair or medical bill can push these financially strapped families over the </a:t>
            </a:r>
            <a:r>
              <a:rPr lang="en-US" sz="1200" dirty="0" smtClean="0"/>
              <a:t>edge</a:t>
            </a:r>
          </a:p>
          <a:p>
            <a:pPr fontAlgn="base"/>
            <a:endParaRPr lang="en-US" sz="1200" dirty="0"/>
          </a:p>
          <a:p>
            <a:pPr fontAlgn="base"/>
            <a:endParaRPr lang="en-US" sz="1200" dirty="0" smtClean="0"/>
          </a:p>
          <a:p>
            <a:pPr fontAlgn="base"/>
            <a:endParaRPr lang="en-US" sz="1200" dirty="0"/>
          </a:p>
          <a:p>
            <a:pPr fontAlgn="base"/>
            <a:r>
              <a:rPr lang="en-US" sz="2000" b="1" dirty="0">
                <a:effectLst>
                  <a:outerShdw blurRad="38100" dist="38100" dir="2700000" algn="tl">
                    <a:srgbClr val="000000">
                      <a:alpha val="43137"/>
                    </a:srgbClr>
                  </a:outerShdw>
                </a:effectLst>
                <a:latin typeface="+mj-lt"/>
                <a:cs typeface="Aharoni" panose="02010803020104030203" pitchFamily="2" charset="-79"/>
              </a:rPr>
              <a:t>MEET ALICE</a:t>
            </a:r>
          </a:p>
          <a:p>
            <a:pPr fontAlgn="base"/>
            <a:r>
              <a:rPr lang="en-US" sz="1200" b="1" dirty="0">
                <a:solidFill>
                  <a:srgbClr val="000000"/>
                </a:solidFill>
                <a:latin typeface="arial"/>
              </a:rPr>
              <a:t>ALICE is a hardworking member of the community who is employed yet does not earn enough to afford the basic necessities of life.</a:t>
            </a:r>
          </a:p>
          <a:p>
            <a:pPr fontAlgn="base"/>
            <a:r>
              <a:rPr lang="en-US" sz="1200" dirty="0">
                <a:solidFill>
                  <a:srgbClr val="333333"/>
                </a:solidFill>
                <a:latin typeface="arial"/>
              </a:rPr>
              <a:t>​</a:t>
            </a:r>
          </a:p>
          <a:p>
            <a:pPr fontAlgn="base"/>
            <a:r>
              <a:rPr lang="en-US" sz="1200" dirty="0">
                <a:solidFill>
                  <a:srgbClr val="333333"/>
                </a:solidFill>
                <a:latin typeface="arial"/>
              </a:rPr>
              <a:t>ALICE earns above the federal poverty level, but does not earn enough to afford a bare-bones household budget of housing, child care, food, transportation, and health care. The United Way ALICE Reports use new measures to provide a more accurate picture of financial insecurity at the state, county, and municipal level</a:t>
            </a:r>
            <a:r>
              <a:rPr lang="en-US" sz="1200" dirty="0" smtClean="0">
                <a:solidFill>
                  <a:srgbClr val="333333"/>
                </a:solidFill>
                <a:latin typeface="arial"/>
              </a:rPr>
              <a:t>.</a:t>
            </a:r>
          </a:p>
          <a:p>
            <a:pPr fontAlgn="base"/>
            <a:endParaRPr lang="en-US" sz="1200" dirty="0">
              <a:solidFill>
                <a:srgbClr val="333333"/>
              </a:solidFill>
              <a:latin typeface="arial"/>
            </a:endParaRPr>
          </a:p>
          <a:p>
            <a:pPr fontAlgn="base"/>
            <a:endParaRPr lang="en-US" sz="1200" dirty="0" smtClean="0">
              <a:solidFill>
                <a:srgbClr val="333333"/>
              </a:solidFill>
              <a:latin typeface="arial"/>
            </a:endParaRPr>
          </a:p>
          <a:p>
            <a:pPr fontAlgn="base"/>
            <a:r>
              <a:rPr lang="en-US" sz="1200" b="1" dirty="0">
                <a:solidFill>
                  <a:srgbClr val="333333"/>
                </a:solidFill>
                <a:latin typeface="Aharoni" panose="02010803020104030203" pitchFamily="2" charset="-79"/>
                <a:cs typeface="Aharoni" panose="02010803020104030203" pitchFamily="2" charset="-79"/>
              </a:rPr>
              <a:t>The United Way ALICE Project is a collaboration of United Ways in Connecticut, Florida, Hawai‘i, Idaho, Indiana, Iowa, Louisiana, Maryland, Michigan, New Jersey, New York, Ohio, Oregon, Pennsylvania, Texas, Virginia, Washington, and Wisconsin</a:t>
            </a:r>
            <a:r>
              <a:rPr lang="en-US" sz="1200" b="1" dirty="0" smtClean="0">
                <a:solidFill>
                  <a:srgbClr val="333333"/>
                </a:solidFill>
                <a:latin typeface="Aharoni" panose="02010803020104030203" pitchFamily="2" charset="-79"/>
                <a:cs typeface="Aharoni" panose="02010803020104030203" pitchFamily="2" charset="-79"/>
              </a:rPr>
              <a:t>.</a:t>
            </a:r>
          </a:p>
          <a:p>
            <a:pPr fontAlgn="base"/>
            <a:endParaRPr lang="en-US" sz="1200" b="1" dirty="0">
              <a:solidFill>
                <a:srgbClr val="333333"/>
              </a:solidFill>
              <a:latin typeface="Aharoni" panose="02010803020104030203" pitchFamily="2" charset="-79"/>
              <a:cs typeface="Aharoni" panose="02010803020104030203" pitchFamily="2" charset="-79"/>
            </a:endParaRPr>
          </a:p>
          <a:p>
            <a:pPr fontAlgn="base"/>
            <a:r>
              <a:rPr lang="en-US" sz="1200" b="1" dirty="0">
                <a:solidFill>
                  <a:srgbClr val="333333"/>
                </a:solidFill>
                <a:latin typeface="Aharoni" panose="02010803020104030203" pitchFamily="2" charset="-79"/>
                <a:cs typeface="Aharoni" panose="02010803020104030203" pitchFamily="2" charset="-79"/>
              </a:rPr>
              <a:t>https://www.unitedwayalice.org/home</a:t>
            </a:r>
          </a:p>
          <a:p>
            <a:pPr fontAlgn="base"/>
            <a:endParaRPr lang="en-US" sz="1200" dirty="0">
              <a:solidFill>
                <a:srgbClr val="333333"/>
              </a:solidFill>
              <a:latin typeface="arial"/>
            </a:endParaRPr>
          </a:p>
          <a:p>
            <a:pPr fontAlgn="base"/>
            <a:endParaRPr lang="en-US" sz="1200" dirty="0">
              <a:solidFill>
                <a:srgbClr val="333333"/>
              </a:solidFill>
              <a:latin typeface="arial"/>
            </a:endParaRPr>
          </a:p>
          <a:p>
            <a:pPr fontAlgn="base"/>
            <a:endParaRPr lang="en-US" sz="1200" dirty="0">
              <a:solidFill>
                <a:srgbClr val="333333"/>
              </a:solidFill>
              <a:latin typeface="arial"/>
            </a:endParaRPr>
          </a:p>
          <a:p>
            <a:pPr fontAlgn="base"/>
            <a:endParaRPr lang="en-US" sz="1200" dirty="0" smtClean="0"/>
          </a:p>
          <a:p>
            <a:pPr fontAlgn="base"/>
            <a:endParaRPr lang="en-US" sz="1200" b="1" dirty="0"/>
          </a:p>
        </p:txBody>
      </p:sp>
    </p:spTree>
    <p:extLst>
      <p:ext uri="{BB962C8B-B14F-4D97-AF65-F5344CB8AC3E}">
        <p14:creationId xmlns:p14="http://schemas.microsoft.com/office/powerpoint/2010/main" val="1808909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459</TotalTime>
  <Words>160</Words>
  <Application>Microsoft Office PowerPoint</Application>
  <PresentationFormat>Widescreen</PresentationFormat>
  <Paragraphs>67</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Aharoni</vt:lpstr>
      <vt:lpstr>Arial</vt:lpstr>
      <vt:lpstr>Gill Sans MT</vt:lpstr>
      <vt:lpstr>Verdana</vt:lpstr>
      <vt:lpstr>Wingdings</vt:lpstr>
      <vt:lpstr>Wingdings 2</vt:lpstr>
      <vt:lpstr>Solstice</vt:lpstr>
      <vt:lpstr>   </vt:lpstr>
      <vt:lpstr>PowerPoint Presentation</vt:lpstr>
      <vt:lpstr> RECAP     Why Are We Here?  </vt:lpstr>
      <vt:lpstr>VIDEO</vt:lpstr>
      <vt:lpstr>Q &amp; A   </vt:lpstr>
      <vt:lpstr>Calendar of Upcoming Events</vt:lpstr>
      <vt:lpstr>PowerPoint Presentation</vt:lpstr>
      <vt:lpstr>The Alice Report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CAABC Meeting</dc:title>
  <dc:creator>ginger northern</dc:creator>
  <cp:lastModifiedBy>Joyce James</cp:lastModifiedBy>
  <cp:revision>19</cp:revision>
  <cp:lastPrinted>2018-11-07T03:29:44Z</cp:lastPrinted>
  <dcterms:created xsi:type="dcterms:W3CDTF">2018-11-05T18:37:57Z</dcterms:created>
  <dcterms:modified xsi:type="dcterms:W3CDTF">2018-12-06T17:51:38Z</dcterms:modified>
</cp:coreProperties>
</file>